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9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5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23BF-2A1D-4B53-BD88-6AF1E60D40F7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FF558-CA6C-4D89-832C-3DA5A0B9F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064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23BF-2A1D-4B53-BD88-6AF1E60D40F7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FF558-CA6C-4D89-832C-3DA5A0B9F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915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23BF-2A1D-4B53-BD88-6AF1E60D40F7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FF558-CA6C-4D89-832C-3DA5A0B9F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744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23BF-2A1D-4B53-BD88-6AF1E60D40F7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FF558-CA6C-4D89-832C-3DA5A0B9F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035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23BF-2A1D-4B53-BD88-6AF1E60D40F7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FF558-CA6C-4D89-832C-3DA5A0B9F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69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23BF-2A1D-4B53-BD88-6AF1E60D40F7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FF558-CA6C-4D89-832C-3DA5A0B9F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196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23BF-2A1D-4B53-BD88-6AF1E60D40F7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FF558-CA6C-4D89-832C-3DA5A0B9F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280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23BF-2A1D-4B53-BD88-6AF1E60D40F7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FF558-CA6C-4D89-832C-3DA5A0B9F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567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23BF-2A1D-4B53-BD88-6AF1E60D40F7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FF558-CA6C-4D89-832C-3DA5A0B9F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3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23BF-2A1D-4B53-BD88-6AF1E60D40F7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FF558-CA6C-4D89-832C-3DA5A0B9F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49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23BF-2A1D-4B53-BD88-6AF1E60D40F7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FF558-CA6C-4D89-832C-3DA5A0B9F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351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C23BF-2A1D-4B53-BD88-6AF1E60D40F7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FF558-CA6C-4D89-832C-3DA5A0B9F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109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4.png"/><Relationship Id="rId5" Type="http://schemas.openxmlformats.org/officeDocument/2006/relationships/image" Target="../media/image28.wmf"/><Relationship Id="rId4" Type="http://schemas.openxmlformats.org/officeDocument/2006/relationships/oleObject" Target="../embeddings/oleObject3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29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7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7.emf"/><Relationship Id="rId4" Type="http://schemas.openxmlformats.org/officeDocument/2006/relationships/image" Target="../media/image22.wmf"/><Relationship Id="rId9" Type="http://schemas.openxmlformats.org/officeDocument/2006/relationships/image" Target="../media/image2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9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60648"/>
            <a:ext cx="8928992" cy="1614041"/>
          </a:xfrm>
        </p:spPr>
        <p:txBody>
          <a:bodyPr>
            <a:noAutofit/>
          </a:bodyPr>
          <a:lstStyle/>
          <a:p>
            <a:pPr algn="l"/>
            <a:r>
              <a:rPr lang="ru-RU" sz="2800" dirty="0"/>
              <a:t>Курсовая работа </a:t>
            </a:r>
            <a:br>
              <a:rPr lang="ru-RU" sz="2800" dirty="0"/>
            </a:br>
            <a:r>
              <a:rPr lang="ru-RU" sz="2800" dirty="0"/>
              <a:t>по теме: «Поиск оптимального варианта борелевского суммирования β-функции теории φ</a:t>
            </a:r>
            <a:r>
              <a:rPr lang="ru-RU" sz="2800" baseline="30000" dirty="0"/>
              <a:t>4</a:t>
            </a:r>
            <a:r>
              <a:rPr lang="ru-RU" sz="2800" dirty="0"/>
              <a:t>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4941168"/>
            <a:ext cx="3528392" cy="1752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Студент 3 курса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кафедры </a:t>
            </a:r>
            <a:r>
              <a:rPr lang="ru-RU" dirty="0" err="1" smtClean="0">
                <a:solidFill>
                  <a:schemeClr val="tx1"/>
                </a:solidFill>
              </a:rPr>
              <a:t>статфизики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физфака </a:t>
            </a:r>
            <a:r>
              <a:rPr lang="ru-RU" dirty="0" err="1" smtClean="0">
                <a:solidFill>
                  <a:schemeClr val="tx1"/>
                </a:solidFill>
              </a:rPr>
              <a:t>СПбГу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Ерошкин Ю.А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6860" y="4941168"/>
            <a:ext cx="37192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Научный руководитель</a:t>
            </a:r>
          </a:p>
          <a:p>
            <a:r>
              <a:rPr lang="ru-RU" sz="2800" dirty="0" err="1" smtClean="0"/>
              <a:t>Аджемян</a:t>
            </a:r>
            <a:r>
              <a:rPr lang="ru-RU" sz="2800" dirty="0" smtClean="0"/>
              <a:t> Л.Ц.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36260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/>
              <a:t>Другая </a:t>
            </a:r>
            <a:r>
              <a:rPr lang="ru-RU" sz="4000" dirty="0" err="1" smtClean="0"/>
              <a:t>интерпритация</a:t>
            </a:r>
            <a:endParaRPr lang="ru-RU" sz="4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013176"/>
            <a:ext cx="389890" cy="116903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872648"/>
              </p:ext>
            </p:extLst>
          </p:nvPr>
        </p:nvGraphicFramePr>
        <p:xfrm>
          <a:off x="809625" y="1268413"/>
          <a:ext cx="898525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tion" r:id="rId4" imgW="520560" imgH="177480" progId="Equation.DSMT4">
                  <p:embed/>
                </p:oleObj>
              </mc:Choice>
              <mc:Fallback>
                <p:oleObj name="Equation" r:id="rId4" imgW="520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25" y="1268413"/>
                        <a:ext cx="898525" cy="306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719524" y="1700808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5 член по 4 известным: +</a:t>
            </a:r>
            <a:r>
              <a:rPr lang="ru-RU" dirty="0" smtClean="0">
                <a:solidFill>
                  <a:prstClr val="black"/>
                </a:solidFill>
              </a:rPr>
              <a:t>2673;    Отличие </a:t>
            </a:r>
            <a:r>
              <a:rPr lang="ru-RU" dirty="0">
                <a:solidFill>
                  <a:prstClr val="black"/>
                </a:solidFill>
              </a:rPr>
              <a:t>от истинного значения на </a:t>
            </a:r>
            <a:r>
              <a:rPr lang="ru-RU" dirty="0" smtClean="0">
                <a:solidFill>
                  <a:prstClr val="black"/>
                </a:solidFill>
              </a:rPr>
              <a:t>6%.</a:t>
            </a:r>
            <a:endParaRPr lang="ru-RU" dirty="0">
              <a:solidFill>
                <a:prstClr val="black"/>
              </a:solidFill>
            </a:endParaRPr>
          </a:p>
          <a:p>
            <a:r>
              <a:rPr lang="ru-RU" dirty="0">
                <a:solidFill>
                  <a:prstClr val="black"/>
                </a:solidFill>
              </a:rPr>
              <a:t>6 член по 4 известным: -</a:t>
            </a:r>
            <a:r>
              <a:rPr lang="ru-RU" dirty="0" smtClean="0">
                <a:solidFill>
                  <a:prstClr val="black"/>
                </a:solidFill>
              </a:rPr>
              <a:t>29267;  </a:t>
            </a:r>
            <a:r>
              <a:rPr lang="ru-RU" dirty="0">
                <a:solidFill>
                  <a:prstClr val="black"/>
                </a:solidFill>
              </a:rPr>
              <a:t>Отличие от истинного значения на </a:t>
            </a:r>
            <a:r>
              <a:rPr lang="ru-RU" dirty="0" smtClean="0">
                <a:solidFill>
                  <a:prstClr val="black"/>
                </a:solidFill>
              </a:rPr>
              <a:t>16%.</a:t>
            </a:r>
            <a:endParaRPr lang="ru-RU" dirty="0">
              <a:solidFill>
                <a:prstClr val="black"/>
              </a:solidFill>
            </a:endParaRPr>
          </a:p>
          <a:p>
            <a:r>
              <a:rPr lang="ru-RU" dirty="0">
                <a:solidFill>
                  <a:prstClr val="black"/>
                </a:solidFill>
              </a:rPr>
              <a:t>6 член по 5 известным: -</a:t>
            </a:r>
            <a:r>
              <a:rPr lang="ru-RU" dirty="0" smtClean="0">
                <a:solidFill>
                  <a:prstClr val="black"/>
                </a:solidFill>
              </a:rPr>
              <a:t>33993;  </a:t>
            </a:r>
            <a:r>
              <a:rPr lang="ru-RU" dirty="0">
                <a:solidFill>
                  <a:prstClr val="black"/>
                </a:solidFill>
              </a:rPr>
              <a:t>Отличие от истинного значения на </a:t>
            </a:r>
            <a:r>
              <a:rPr lang="ru-RU" dirty="0" smtClean="0">
                <a:solidFill>
                  <a:prstClr val="black"/>
                </a:solidFill>
              </a:rPr>
              <a:t>2,2%.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9" y="2852936"/>
            <a:ext cx="5360509" cy="3475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6574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/>
              <a:t>Другая </a:t>
            </a:r>
            <a:r>
              <a:rPr lang="ru-RU" sz="4000" dirty="0" err="1" smtClean="0"/>
              <a:t>интерпритация</a:t>
            </a:r>
            <a:endParaRPr lang="ru-RU" sz="4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013176"/>
            <a:ext cx="389890" cy="11690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852936"/>
            <a:ext cx="5472608" cy="345871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6025763"/>
              </p:ext>
            </p:extLst>
          </p:nvPr>
        </p:nvGraphicFramePr>
        <p:xfrm>
          <a:off x="809625" y="1268413"/>
          <a:ext cx="898525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5" imgW="520560" imgH="177480" progId="Equation.DSMT4">
                  <p:embed/>
                </p:oleObj>
              </mc:Choice>
              <mc:Fallback>
                <p:oleObj name="Equation" r:id="rId5" imgW="520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25" y="1268413"/>
                        <a:ext cx="898525" cy="306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719524" y="1700808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5 член по 4 известным: +2650;     Отличие от истинного значения на 7%.</a:t>
            </a:r>
          </a:p>
          <a:p>
            <a:r>
              <a:rPr lang="ru-RU" dirty="0">
                <a:solidFill>
                  <a:prstClr val="black"/>
                </a:solidFill>
              </a:rPr>
              <a:t>6 член по 4 известным: -28666;  Отличие от истинного значения на </a:t>
            </a:r>
            <a:r>
              <a:rPr lang="ru-RU" dirty="0" smtClean="0">
                <a:solidFill>
                  <a:prstClr val="black"/>
                </a:solidFill>
              </a:rPr>
              <a:t>17,6%.</a:t>
            </a:r>
            <a:endParaRPr lang="ru-RU" dirty="0">
              <a:solidFill>
                <a:prstClr val="black"/>
              </a:solidFill>
            </a:endParaRPr>
          </a:p>
          <a:p>
            <a:r>
              <a:rPr lang="ru-RU" dirty="0">
                <a:solidFill>
                  <a:prstClr val="black"/>
                </a:solidFill>
              </a:rPr>
              <a:t>6 член по 5 известным: -33884;  Отличие от истинного значения на 2,5%.</a:t>
            </a:r>
          </a:p>
        </p:txBody>
      </p:sp>
    </p:spTree>
    <p:extLst>
      <p:ext uri="{BB962C8B-B14F-4D97-AF65-F5344CB8AC3E}">
        <p14:creationId xmlns:p14="http://schemas.microsoft.com/office/powerpoint/2010/main" val="3068620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369888"/>
            <a:ext cx="8229600" cy="649287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/>
              <a:t>Метод Бореля</a:t>
            </a:r>
            <a:endParaRPr lang="ru-RU" dirty="0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607498" y="1700808"/>
            <a:ext cx="58155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известны первые </a:t>
            </a:r>
            <a:r>
              <a:rPr lang="en-US" dirty="0"/>
              <a:t>N</a:t>
            </a:r>
            <a:r>
              <a:rPr lang="ru-RU" dirty="0"/>
              <a:t> членов ряда </a:t>
            </a:r>
            <a:r>
              <a:rPr lang="en-US" dirty="0"/>
              <a:t>A</a:t>
            </a:r>
            <a:r>
              <a:rPr lang="en-US" baseline="-25000" dirty="0"/>
              <a:t>n </a:t>
            </a:r>
            <a:r>
              <a:rPr lang="ru-RU" dirty="0"/>
              <a:t> , </a:t>
            </a:r>
            <a:r>
              <a:rPr lang="en-US" dirty="0"/>
              <a:t>n</a:t>
            </a:r>
            <a:r>
              <a:rPr lang="ru-RU" dirty="0"/>
              <a:t> ≤ </a:t>
            </a:r>
            <a:r>
              <a:rPr lang="en-US" dirty="0"/>
              <a:t>N</a:t>
            </a:r>
            <a:r>
              <a:rPr lang="ru-RU" dirty="0"/>
              <a:t>   и АВП в виде</a:t>
            </a:r>
            <a:r>
              <a:rPr lang="ru-RU" dirty="0" smtClean="0"/>
              <a:t>:</a:t>
            </a:r>
            <a:endParaRPr lang="ru-RU" dirty="0"/>
          </a:p>
          <a:p>
            <a:endParaRPr lang="ru-RU" dirty="0"/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" name="Rectangle 1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" name="Объект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2370519"/>
              </p:ext>
            </p:extLst>
          </p:nvPr>
        </p:nvGraphicFramePr>
        <p:xfrm>
          <a:off x="611560" y="3881935"/>
          <a:ext cx="1872208" cy="776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Equation" r:id="rId3" imgW="1040948" imgH="431613" progId="Equation.DSMT4">
                  <p:embed/>
                </p:oleObj>
              </mc:Choice>
              <mc:Fallback>
                <p:oleObj name="Equation" r:id="rId3" imgW="1040948" imgH="431613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881935"/>
                        <a:ext cx="1872208" cy="7764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20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6" name="Объект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585777"/>
              </p:ext>
            </p:extLst>
          </p:nvPr>
        </p:nvGraphicFramePr>
        <p:xfrm>
          <a:off x="611561" y="2459838"/>
          <a:ext cx="3528391" cy="465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Equation" r:id="rId5" imgW="1828800" imgH="241200" progId="Equation.DSMT4">
                  <p:embed/>
                </p:oleObj>
              </mc:Choice>
              <mc:Fallback>
                <p:oleObj name="Equation" r:id="rId5" imgW="18288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1561" y="2459838"/>
                        <a:ext cx="3528391" cy="4655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Объект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8138605"/>
              </p:ext>
            </p:extLst>
          </p:nvPr>
        </p:nvGraphicFramePr>
        <p:xfrm>
          <a:off x="676266" y="1484783"/>
          <a:ext cx="1781112" cy="79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Equation" r:id="rId7" imgW="965160" imgH="431640" progId="Equation.DSMT4">
                  <p:embed/>
                </p:oleObj>
              </mc:Choice>
              <mc:Fallback>
                <p:oleObj name="Equation" r:id="rId7" imgW="9651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76266" y="1484783"/>
                        <a:ext cx="1781112" cy="796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Объект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3140785"/>
              </p:ext>
            </p:extLst>
          </p:nvPr>
        </p:nvGraphicFramePr>
        <p:xfrm>
          <a:off x="655638" y="3068638"/>
          <a:ext cx="5283200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Equation" r:id="rId9" imgW="3060360" imgH="482400" progId="Equation.DSMT4">
                  <p:embed/>
                </p:oleObj>
              </mc:Choice>
              <mc:Fallback>
                <p:oleObj name="Equation" r:id="rId9" imgW="30603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55638" y="3068638"/>
                        <a:ext cx="5283200" cy="833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Объект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946234"/>
              </p:ext>
            </p:extLst>
          </p:nvPr>
        </p:nvGraphicFramePr>
        <p:xfrm>
          <a:off x="611560" y="4725144"/>
          <a:ext cx="139382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Equation" r:id="rId11" imgW="774360" imgH="228600" progId="Equation.DSMT4">
                  <p:embed/>
                </p:oleObj>
              </mc:Choice>
              <mc:Fallback>
                <p:oleObj name="Equation" r:id="rId11" imgW="774360" imgH="228600" progId="Equation.DSMT4">
                  <p:embed/>
                  <p:pic>
                    <p:nvPicPr>
                      <p:cNvPr id="0" name="Объект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725144"/>
                        <a:ext cx="1393825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1248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369888"/>
            <a:ext cx="8229600" cy="649287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/>
              <a:t>Метод Бореля</a:t>
            </a:r>
            <a:endParaRPr lang="ru-RU" dirty="0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607498" y="1628800"/>
            <a:ext cx="58155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известны первые </a:t>
            </a:r>
            <a:r>
              <a:rPr lang="en-US" dirty="0"/>
              <a:t>N</a:t>
            </a:r>
            <a:r>
              <a:rPr lang="ru-RU" dirty="0"/>
              <a:t> членов ряда </a:t>
            </a:r>
            <a:r>
              <a:rPr lang="en-US" dirty="0"/>
              <a:t>A</a:t>
            </a:r>
            <a:r>
              <a:rPr lang="en-US" baseline="-25000" dirty="0"/>
              <a:t>n </a:t>
            </a:r>
            <a:r>
              <a:rPr lang="ru-RU" dirty="0"/>
              <a:t> , </a:t>
            </a:r>
            <a:r>
              <a:rPr lang="en-US" dirty="0"/>
              <a:t>n</a:t>
            </a:r>
            <a:r>
              <a:rPr lang="ru-RU" dirty="0"/>
              <a:t> ≤ </a:t>
            </a:r>
            <a:r>
              <a:rPr lang="en-US" dirty="0"/>
              <a:t>N</a:t>
            </a:r>
            <a:r>
              <a:rPr lang="ru-RU" dirty="0"/>
              <a:t>   и АВП в виде</a:t>
            </a:r>
            <a:r>
              <a:rPr lang="ru-RU" dirty="0" smtClean="0"/>
              <a:t>:</a:t>
            </a:r>
            <a:endParaRPr lang="ru-RU" dirty="0"/>
          </a:p>
          <a:p>
            <a:endParaRPr lang="ru-RU" dirty="0"/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" name="Rectangle 1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" name="Объект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259189"/>
              </p:ext>
            </p:extLst>
          </p:nvPr>
        </p:nvGraphicFramePr>
        <p:xfrm>
          <a:off x="611560" y="3881935"/>
          <a:ext cx="1872208" cy="776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Equation" r:id="rId3" imgW="1040948" imgH="431613" progId="Equation.DSMT4">
                  <p:embed/>
                </p:oleObj>
              </mc:Choice>
              <mc:Fallback>
                <p:oleObj name="Equation" r:id="rId3" imgW="1040948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881935"/>
                        <a:ext cx="1872208" cy="7764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20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6" name="Объект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3520111"/>
              </p:ext>
            </p:extLst>
          </p:nvPr>
        </p:nvGraphicFramePr>
        <p:xfrm>
          <a:off x="611561" y="2459838"/>
          <a:ext cx="3528391" cy="465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Equation" r:id="rId5" imgW="1828800" imgH="241200" progId="Equation.DSMT4">
                  <p:embed/>
                </p:oleObj>
              </mc:Choice>
              <mc:Fallback>
                <p:oleObj name="Equation" r:id="rId5" imgW="18288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1561" y="2459838"/>
                        <a:ext cx="3528391" cy="4655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Объект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417814"/>
              </p:ext>
            </p:extLst>
          </p:nvPr>
        </p:nvGraphicFramePr>
        <p:xfrm>
          <a:off x="6146800" y="3352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46800" y="3352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Объект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762357"/>
              </p:ext>
            </p:extLst>
          </p:nvPr>
        </p:nvGraphicFramePr>
        <p:xfrm>
          <a:off x="611560" y="1478206"/>
          <a:ext cx="182880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Equation" r:id="rId9" imgW="990360" imgH="431640" progId="Equation.DSMT4">
                  <p:embed/>
                </p:oleObj>
              </mc:Choice>
              <mc:Fallback>
                <p:oleObj name="Equation" r:id="rId9" imgW="9903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1560" y="1478206"/>
                        <a:ext cx="1828800" cy="79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Объект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3478780"/>
              </p:ext>
            </p:extLst>
          </p:nvPr>
        </p:nvGraphicFramePr>
        <p:xfrm>
          <a:off x="611560" y="3068960"/>
          <a:ext cx="63150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name="Equation" r:id="rId11" imgW="3657600" imgH="507960" progId="Equation.DSMT4">
                  <p:embed/>
                </p:oleObj>
              </mc:Choice>
              <mc:Fallback>
                <p:oleObj name="Equation" r:id="rId11" imgW="365760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11560" y="3068960"/>
                        <a:ext cx="6315075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Объект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485708"/>
              </p:ext>
            </p:extLst>
          </p:nvPr>
        </p:nvGraphicFramePr>
        <p:xfrm>
          <a:off x="611560" y="4725144"/>
          <a:ext cx="139382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name="Equation" r:id="rId13" imgW="774360" imgH="228600" progId="Equation.DSMT4">
                  <p:embed/>
                </p:oleObj>
              </mc:Choice>
              <mc:Fallback>
                <p:oleObj name="Equation" r:id="rId13" imgW="7743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725144"/>
                        <a:ext cx="1393825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5044395"/>
              </p:ext>
            </p:extLst>
          </p:nvPr>
        </p:nvGraphicFramePr>
        <p:xfrm>
          <a:off x="539552" y="5301208"/>
          <a:ext cx="6049962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Equation" r:id="rId15" imgW="3276360" imgH="431640" progId="Equation.DSMT4">
                  <p:embed/>
                </p:oleObj>
              </mc:Choice>
              <mc:Fallback>
                <p:oleObj name="Equation" r:id="rId15" imgW="3276360" imgH="431640" progId="Equation.DSMT4">
                  <p:embed/>
                  <p:pic>
                    <p:nvPicPr>
                      <p:cNvPr id="0" name="Объект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5301208"/>
                        <a:ext cx="6049962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7742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20080"/>
          </a:xfrm>
        </p:spPr>
        <p:txBody>
          <a:bodyPr>
            <a:normAutofit/>
          </a:bodyPr>
          <a:lstStyle/>
          <a:p>
            <a:pPr algn="just"/>
            <a:r>
              <a:rPr lang="ru-RU" sz="4000" dirty="0" smtClean="0"/>
              <a:t>Модельный интеграл</a:t>
            </a:r>
            <a:endParaRPr lang="ru-RU" sz="40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607587"/>
              </p:ext>
            </p:extLst>
          </p:nvPr>
        </p:nvGraphicFramePr>
        <p:xfrm>
          <a:off x="611560" y="1484784"/>
          <a:ext cx="3528392" cy="8820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2" name="Equation" r:id="rId3" imgW="1816100" imgH="469900" progId="Equation.DSMT4">
                  <p:embed/>
                </p:oleObj>
              </mc:Choice>
              <mc:Fallback>
                <p:oleObj name="Equation" r:id="rId3" imgW="1816100" imgH="4699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484784"/>
                        <a:ext cx="3528392" cy="8820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355541"/>
              </p:ext>
            </p:extLst>
          </p:nvPr>
        </p:nvGraphicFramePr>
        <p:xfrm>
          <a:off x="611560" y="2348880"/>
          <a:ext cx="2736304" cy="796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3" name="Equation" r:id="rId5" imgW="1447800" imgH="419100" progId="Equation.DSMT4">
                  <p:embed/>
                </p:oleObj>
              </mc:Choice>
              <mc:Fallback>
                <p:oleObj name="Equation" r:id="rId5" imgW="1447800" imgH="4191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348880"/>
                        <a:ext cx="2736304" cy="7966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6179032"/>
              </p:ext>
            </p:extLst>
          </p:nvPr>
        </p:nvGraphicFramePr>
        <p:xfrm>
          <a:off x="611560" y="3212976"/>
          <a:ext cx="3226950" cy="692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4" name="Equation" r:id="rId7" imgW="1841500" imgH="393700" progId="Equation.DSMT4">
                  <p:embed/>
                </p:oleObj>
              </mc:Choice>
              <mc:Fallback>
                <p:oleObj name="Equation" r:id="rId7" imgW="1841500" imgH="393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212976"/>
                        <a:ext cx="3226950" cy="6926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606313"/>
              </p:ext>
            </p:extLst>
          </p:nvPr>
        </p:nvGraphicFramePr>
        <p:xfrm>
          <a:off x="4029075" y="3357563"/>
          <a:ext cx="3192463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5" name="Equation" r:id="rId9" imgW="1777680" imgH="228600" progId="Equation.DSMT4">
                  <p:embed/>
                </p:oleObj>
              </mc:Choice>
              <mc:Fallback>
                <p:oleObj name="Equation" r:id="rId9" imgW="177768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9075" y="3357563"/>
                        <a:ext cx="3192463" cy="412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8598832"/>
              </p:ext>
            </p:extLst>
          </p:nvPr>
        </p:nvGraphicFramePr>
        <p:xfrm>
          <a:off x="611560" y="4005064"/>
          <a:ext cx="3732212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6" name="Equation" r:id="rId11" imgW="2323800" imgH="469800" progId="Equation.DSMT4">
                  <p:embed/>
                </p:oleObj>
              </mc:Choice>
              <mc:Fallback>
                <p:oleObj name="Equation" r:id="rId11" imgW="2323800" imgH="469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005064"/>
                        <a:ext cx="3732212" cy="7445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5846166"/>
              </p:ext>
            </p:extLst>
          </p:nvPr>
        </p:nvGraphicFramePr>
        <p:xfrm>
          <a:off x="581025" y="4868863"/>
          <a:ext cx="2292350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7" name="Equation" r:id="rId13" imgW="1434960" imgH="228600" progId="Equation.DSMT4">
                  <p:embed/>
                </p:oleObj>
              </mc:Choice>
              <mc:Fallback>
                <p:oleObj name="Equation" r:id="rId13" imgW="1434960" imgH="2286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5" y="4868863"/>
                        <a:ext cx="2292350" cy="3508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879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7125563" cy="4525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653136"/>
            <a:ext cx="882650" cy="13436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395536" y="332656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4000" dirty="0" smtClean="0"/>
              <a:t>Модельный интеграл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968606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95536" y="332656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4000" dirty="0" smtClean="0"/>
              <a:t>Модельный интеграл</a:t>
            </a:r>
            <a:endParaRPr lang="ru-RU" sz="40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8357225"/>
              </p:ext>
            </p:extLst>
          </p:nvPr>
        </p:nvGraphicFramePr>
        <p:xfrm>
          <a:off x="611560" y="1628800"/>
          <a:ext cx="3021806" cy="48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9" name="Equation" r:id="rId3" imgW="1434960" imgH="228600" progId="Equation.DSMT4">
                  <p:embed/>
                </p:oleObj>
              </mc:Choice>
              <mc:Fallback>
                <p:oleObj name="Equation" r:id="rId3" imgW="14349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560" y="1628800"/>
                        <a:ext cx="3021806" cy="481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0904750"/>
              </p:ext>
            </p:extLst>
          </p:nvPr>
        </p:nvGraphicFramePr>
        <p:xfrm>
          <a:off x="611560" y="4293096"/>
          <a:ext cx="154940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0" name="Equation" r:id="rId5" imgW="736560" imgH="228600" progId="Equation.DSMT4">
                  <p:embed/>
                </p:oleObj>
              </mc:Choice>
              <mc:Fallback>
                <p:oleObj name="Equation" r:id="rId5" imgW="736560" imgH="228600" progId="Equation.DSMT4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293096"/>
                        <a:ext cx="1549400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616973"/>
              </p:ext>
            </p:extLst>
          </p:nvPr>
        </p:nvGraphicFramePr>
        <p:xfrm>
          <a:off x="611560" y="2924944"/>
          <a:ext cx="5733453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1" name="Equation" r:id="rId7" imgW="2311200" imgH="495000" progId="Equation.DSMT4">
                  <p:embed/>
                </p:oleObj>
              </mc:Choice>
              <mc:Fallback>
                <p:oleObj name="Equation" r:id="rId7" imgW="2311200" imgH="495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924944"/>
                        <a:ext cx="5733453" cy="12241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6863585"/>
              </p:ext>
            </p:extLst>
          </p:nvPr>
        </p:nvGraphicFramePr>
        <p:xfrm>
          <a:off x="611560" y="2420888"/>
          <a:ext cx="6843713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2" name="Equation" r:id="rId9" imgW="3251160" imgH="228600" progId="Equation.DSMT4">
                  <p:embed/>
                </p:oleObj>
              </mc:Choice>
              <mc:Fallback>
                <p:oleObj name="Equation" r:id="rId9" imgW="3251160" imgH="228600" progId="Equation.DSMT4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420888"/>
                        <a:ext cx="6843713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0524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/>
              <a:t>Нетривиальный пример</a:t>
            </a:r>
            <a:endParaRPr lang="ru-RU" sz="4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462167"/>
              </p:ext>
            </p:extLst>
          </p:nvPr>
        </p:nvGraphicFramePr>
        <p:xfrm>
          <a:off x="718314" y="1124744"/>
          <a:ext cx="8198725" cy="6479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Equation" r:id="rId3" imgW="5117760" imgH="393480" progId="Equation.DSMT4">
                  <p:embed/>
                </p:oleObj>
              </mc:Choice>
              <mc:Fallback>
                <p:oleObj name="Equation" r:id="rId3" imgW="511776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314" y="1124744"/>
                        <a:ext cx="8198725" cy="6479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766026"/>
              </p:ext>
            </p:extLst>
          </p:nvPr>
        </p:nvGraphicFramePr>
        <p:xfrm>
          <a:off x="683568" y="1844824"/>
          <a:ext cx="1872208" cy="3047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Equation" r:id="rId5" imgW="1244600" imgH="203200" progId="Equation.DSMT4">
                  <p:embed/>
                </p:oleObj>
              </mc:Choice>
              <mc:Fallback>
                <p:oleObj name="Equation" r:id="rId5" imgW="1244600" imgH="203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844824"/>
                        <a:ext cx="1872208" cy="3047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8746206"/>
              </p:ext>
            </p:extLst>
          </p:nvPr>
        </p:nvGraphicFramePr>
        <p:xfrm>
          <a:off x="2771800" y="1772816"/>
          <a:ext cx="1008112" cy="30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Equation" r:id="rId7" imgW="583920" imgH="177480" progId="Equation.DSMT4">
                  <p:embed/>
                </p:oleObj>
              </mc:Choice>
              <mc:Fallback>
                <p:oleObj name="Equation" r:id="rId7" imgW="583920" imgH="177480" progId="Equation.DSMT4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1772816"/>
                        <a:ext cx="1008112" cy="30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Рисунок 8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80928"/>
            <a:ext cx="5517515" cy="3538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013176"/>
            <a:ext cx="389890" cy="116903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132352"/>
              </p:ext>
            </p:extLst>
          </p:nvPr>
        </p:nvGraphicFramePr>
        <p:xfrm>
          <a:off x="683568" y="2276872"/>
          <a:ext cx="1774825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tion" r:id="rId11" imgW="1028520" imgH="228600" progId="Equation.DSMT4">
                  <p:embed/>
                </p:oleObj>
              </mc:Choice>
              <mc:Fallback>
                <p:oleObj name="Equation" r:id="rId11" imgW="1028520" imgH="228600" progId="Equation.DSMT4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276872"/>
                        <a:ext cx="1774825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5900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/>
              <a:t>Нетривиальный пример</a:t>
            </a:r>
            <a:endParaRPr lang="ru-RU" sz="4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" name="Рисунок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013176"/>
            <a:ext cx="389890" cy="11690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852936"/>
            <a:ext cx="5472608" cy="345871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8131201"/>
              </p:ext>
            </p:extLst>
          </p:nvPr>
        </p:nvGraphicFramePr>
        <p:xfrm>
          <a:off x="809625" y="1268413"/>
          <a:ext cx="898525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5" imgW="520560" imgH="177480" progId="Equation.DSMT4">
                  <p:embed/>
                </p:oleObj>
              </mc:Choice>
              <mc:Fallback>
                <p:oleObj name="Equation" r:id="rId5" imgW="520560" imgH="177480" progId="Equation.DSMT4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25" y="1268413"/>
                        <a:ext cx="898525" cy="306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719524" y="1700808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5 член по 4 известным: +2650;     Отличие от истинного значения на 7%.</a:t>
            </a:r>
          </a:p>
          <a:p>
            <a:r>
              <a:rPr lang="ru-RU" dirty="0"/>
              <a:t>6 член по 4 известным: -28666;  Отличие от истинного значения на 17,5%.</a:t>
            </a:r>
          </a:p>
          <a:p>
            <a:r>
              <a:rPr lang="ru-RU" dirty="0"/>
              <a:t>6 член по 5 известным: -33884;  Отличие от истинного значения на 2,5%.</a:t>
            </a:r>
          </a:p>
        </p:txBody>
      </p:sp>
    </p:spTree>
    <p:extLst>
      <p:ext uri="{BB962C8B-B14F-4D97-AF65-F5344CB8AC3E}">
        <p14:creationId xmlns:p14="http://schemas.microsoft.com/office/powerpoint/2010/main" val="240603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/>
              <a:t>Другая </a:t>
            </a:r>
            <a:r>
              <a:rPr lang="ru-RU" sz="4000" dirty="0" err="1" smtClean="0"/>
              <a:t>интерпритация</a:t>
            </a:r>
            <a:endParaRPr lang="ru-RU" sz="4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005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00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4713861"/>
              </p:ext>
            </p:extLst>
          </p:nvPr>
        </p:nvGraphicFramePr>
        <p:xfrm>
          <a:off x="488950" y="1268413"/>
          <a:ext cx="8431213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0" name="Equation" r:id="rId3" imgW="5283000" imgH="583920" progId="Equation.DSMT4">
                  <p:embed/>
                </p:oleObj>
              </mc:Choice>
              <mc:Fallback>
                <p:oleObj name="Equation" r:id="rId3" imgW="5283000" imgH="5839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1268413"/>
                        <a:ext cx="8431213" cy="911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5362565"/>
              </p:ext>
            </p:extLst>
          </p:nvPr>
        </p:nvGraphicFramePr>
        <p:xfrm>
          <a:off x="467544" y="2204864"/>
          <a:ext cx="2008187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1" name="Equation" r:id="rId5" imgW="1346040" imgH="761760" progId="Equation.DSMT4">
                  <p:embed/>
                </p:oleObj>
              </mc:Choice>
              <mc:Fallback>
                <p:oleObj name="Equation" r:id="rId5" imgW="1346040" imgH="7617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204864"/>
                        <a:ext cx="2008187" cy="1147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4288319"/>
              </p:ext>
            </p:extLst>
          </p:nvPr>
        </p:nvGraphicFramePr>
        <p:xfrm>
          <a:off x="539552" y="5013176"/>
          <a:ext cx="370205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2" name="Equation" r:id="rId7" imgW="2438280" imgH="469800" progId="Equation.DSMT4">
                  <p:embed/>
                </p:oleObj>
              </mc:Choice>
              <mc:Fallback>
                <p:oleObj name="Equation" r:id="rId7" imgW="2438280" imgH="469800" progId="Equation.DSMT4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5013176"/>
                        <a:ext cx="3702050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547189"/>
              </p:ext>
            </p:extLst>
          </p:nvPr>
        </p:nvGraphicFramePr>
        <p:xfrm>
          <a:off x="467543" y="3717032"/>
          <a:ext cx="3096345" cy="337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3" name="Equation" r:id="rId9" imgW="2095200" imgH="228600" progId="Equation.DSMT4">
                  <p:embed/>
                </p:oleObj>
              </mc:Choice>
              <mc:Fallback>
                <p:oleObj name="Equation" r:id="rId9" imgW="2095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67543" y="3717032"/>
                        <a:ext cx="3096345" cy="3377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98380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210</Words>
  <Application>Microsoft Office PowerPoint</Application>
  <PresentationFormat>Экран (4:3)</PresentationFormat>
  <Paragraphs>28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MathType 6.0 Equation</vt:lpstr>
      <vt:lpstr>Курсовая работа  по теме: «Поиск оптимального варианта борелевского суммирования β-функции теории φ4»</vt:lpstr>
      <vt:lpstr>Метод Бореля</vt:lpstr>
      <vt:lpstr>Метод Бореля</vt:lpstr>
      <vt:lpstr>Модельный интеграл</vt:lpstr>
      <vt:lpstr>Презентация PowerPoint</vt:lpstr>
      <vt:lpstr>Презентация PowerPoint</vt:lpstr>
      <vt:lpstr>Нетривиальный пример</vt:lpstr>
      <vt:lpstr>Нетривиальный пример</vt:lpstr>
      <vt:lpstr>Другая интерпритация</vt:lpstr>
      <vt:lpstr>Другая интерпритация</vt:lpstr>
      <vt:lpstr>Другая интерпритация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Курсовая работа  по теме: «Поиск оптимального варианта борелевского суммирования β-функции теории φ4»</dc:title>
  <dc:creator>Юра</dc:creator>
  <cp:lastModifiedBy>Юра</cp:lastModifiedBy>
  <cp:revision>17</cp:revision>
  <dcterms:created xsi:type="dcterms:W3CDTF">2016-05-26T17:13:56Z</dcterms:created>
  <dcterms:modified xsi:type="dcterms:W3CDTF">2016-05-27T06:55:36Z</dcterms:modified>
</cp:coreProperties>
</file>