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75" r:id="rId7"/>
    <p:sldId id="27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7" r:id="rId16"/>
    <p:sldId id="264" r:id="rId17"/>
    <p:sldId id="278" r:id="rId18"/>
    <p:sldId id="26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3" Type="http://schemas.openxmlformats.org/officeDocument/2006/relationships/image" Target="../media/image108.wmf"/><Relationship Id="rId7" Type="http://schemas.openxmlformats.org/officeDocument/2006/relationships/image" Target="../media/image119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18.wmf"/><Relationship Id="rId5" Type="http://schemas.openxmlformats.org/officeDocument/2006/relationships/image" Target="../media/image117.wmf"/><Relationship Id="rId10" Type="http://schemas.openxmlformats.org/officeDocument/2006/relationships/image" Target="../media/image122.wmf"/><Relationship Id="rId4" Type="http://schemas.openxmlformats.org/officeDocument/2006/relationships/image" Target="../media/image106.wmf"/><Relationship Id="rId9" Type="http://schemas.openxmlformats.org/officeDocument/2006/relationships/image" Target="../media/image12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image" Target="../media/image125.wmf"/><Relationship Id="rId7" Type="http://schemas.openxmlformats.org/officeDocument/2006/relationships/image" Target="../media/image129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8.wmf"/><Relationship Id="rId11" Type="http://schemas.openxmlformats.org/officeDocument/2006/relationships/image" Target="../media/image133.wmf"/><Relationship Id="rId5" Type="http://schemas.openxmlformats.org/officeDocument/2006/relationships/image" Target="../media/image127.wmf"/><Relationship Id="rId10" Type="http://schemas.openxmlformats.org/officeDocument/2006/relationships/image" Target="../media/image132.wmf"/><Relationship Id="rId4" Type="http://schemas.openxmlformats.org/officeDocument/2006/relationships/image" Target="../media/image126.wmf"/><Relationship Id="rId9" Type="http://schemas.openxmlformats.org/officeDocument/2006/relationships/image" Target="../media/image13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136.wmf"/><Relationship Id="rId7" Type="http://schemas.openxmlformats.org/officeDocument/2006/relationships/image" Target="../media/image68.wmf"/><Relationship Id="rId2" Type="http://schemas.openxmlformats.org/officeDocument/2006/relationships/image" Target="../media/image135.wmf"/><Relationship Id="rId1" Type="http://schemas.openxmlformats.org/officeDocument/2006/relationships/image" Target="../media/image134.wmf"/><Relationship Id="rId6" Type="http://schemas.openxmlformats.org/officeDocument/2006/relationships/image" Target="../media/image139.wmf"/><Relationship Id="rId5" Type="http://schemas.openxmlformats.org/officeDocument/2006/relationships/image" Target="../media/image138.wmf"/><Relationship Id="rId4" Type="http://schemas.openxmlformats.org/officeDocument/2006/relationships/image" Target="../media/image13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4.wmf"/><Relationship Id="rId5" Type="http://schemas.openxmlformats.org/officeDocument/2006/relationships/image" Target="../media/image6.wmf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32.wmf"/><Relationship Id="rId18" Type="http://schemas.openxmlformats.org/officeDocument/2006/relationships/image" Target="../media/image37.wmf"/><Relationship Id="rId26" Type="http://schemas.openxmlformats.org/officeDocument/2006/relationships/image" Target="../media/image45.wmf"/><Relationship Id="rId3" Type="http://schemas.openxmlformats.org/officeDocument/2006/relationships/image" Target="../media/image22.wmf"/><Relationship Id="rId21" Type="http://schemas.openxmlformats.org/officeDocument/2006/relationships/image" Target="../media/image40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17" Type="http://schemas.openxmlformats.org/officeDocument/2006/relationships/image" Target="../media/image36.wmf"/><Relationship Id="rId25" Type="http://schemas.openxmlformats.org/officeDocument/2006/relationships/image" Target="../media/image44.wmf"/><Relationship Id="rId2" Type="http://schemas.openxmlformats.org/officeDocument/2006/relationships/image" Target="../media/image21.wmf"/><Relationship Id="rId16" Type="http://schemas.openxmlformats.org/officeDocument/2006/relationships/image" Target="../media/image35.wmf"/><Relationship Id="rId20" Type="http://schemas.openxmlformats.org/officeDocument/2006/relationships/image" Target="../media/image39.wmf"/><Relationship Id="rId29" Type="http://schemas.openxmlformats.org/officeDocument/2006/relationships/image" Target="../media/image48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24" Type="http://schemas.openxmlformats.org/officeDocument/2006/relationships/image" Target="../media/image43.wmf"/><Relationship Id="rId5" Type="http://schemas.openxmlformats.org/officeDocument/2006/relationships/image" Target="../media/image24.wmf"/><Relationship Id="rId15" Type="http://schemas.openxmlformats.org/officeDocument/2006/relationships/image" Target="../media/image34.wmf"/><Relationship Id="rId23" Type="http://schemas.openxmlformats.org/officeDocument/2006/relationships/image" Target="../media/image42.wmf"/><Relationship Id="rId28" Type="http://schemas.openxmlformats.org/officeDocument/2006/relationships/image" Target="../media/image47.wmf"/><Relationship Id="rId10" Type="http://schemas.openxmlformats.org/officeDocument/2006/relationships/image" Target="../media/image29.wmf"/><Relationship Id="rId19" Type="http://schemas.openxmlformats.org/officeDocument/2006/relationships/image" Target="../media/image38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Relationship Id="rId14" Type="http://schemas.openxmlformats.org/officeDocument/2006/relationships/image" Target="../media/image33.wmf"/><Relationship Id="rId22" Type="http://schemas.openxmlformats.org/officeDocument/2006/relationships/image" Target="../media/image41.wmf"/><Relationship Id="rId27" Type="http://schemas.openxmlformats.org/officeDocument/2006/relationships/image" Target="../media/image46.wmf"/><Relationship Id="rId30" Type="http://schemas.openxmlformats.org/officeDocument/2006/relationships/image" Target="../media/image4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59.wmf"/><Relationship Id="rId5" Type="http://schemas.openxmlformats.org/officeDocument/2006/relationships/image" Target="../media/image54.wmf"/><Relationship Id="rId10" Type="http://schemas.openxmlformats.org/officeDocument/2006/relationships/image" Target="../media/image37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image" Target="../media/image71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12" Type="http://schemas.openxmlformats.org/officeDocument/2006/relationships/image" Target="../media/image70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11" Type="http://schemas.openxmlformats.org/officeDocument/2006/relationships/image" Target="../media/image31.wmf"/><Relationship Id="rId5" Type="http://schemas.openxmlformats.org/officeDocument/2006/relationships/image" Target="../media/image64.wmf"/><Relationship Id="rId15" Type="http://schemas.openxmlformats.org/officeDocument/2006/relationships/image" Target="../media/image73.wmf"/><Relationship Id="rId10" Type="http://schemas.openxmlformats.org/officeDocument/2006/relationships/image" Target="../media/image69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Relationship Id="rId14" Type="http://schemas.openxmlformats.org/officeDocument/2006/relationships/image" Target="../media/image7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12" Type="http://schemas.openxmlformats.org/officeDocument/2006/relationships/image" Target="../media/image85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11" Type="http://schemas.openxmlformats.org/officeDocument/2006/relationships/image" Target="../media/image84.wmf"/><Relationship Id="rId5" Type="http://schemas.openxmlformats.org/officeDocument/2006/relationships/image" Target="../media/image78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image" Target="../media/image98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12" Type="http://schemas.openxmlformats.org/officeDocument/2006/relationships/image" Target="../media/image97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11" Type="http://schemas.openxmlformats.org/officeDocument/2006/relationships/image" Target="../media/image96.wmf"/><Relationship Id="rId5" Type="http://schemas.openxmlformats.org/officeDocument/2006/relationships/image" Target="../media/image90.wmf"/><Relationship Id="rId15" Type="http://schemas.openxmlformats.org/officeDocument/2006/relationships/image" Target="../media/image100.wmf"/><Relationship Id="rId10" Type="http://schemas.openxmlformats.org/officeDocument/2006/relationships/image" Target="../media/image95.wmf"/><Relationship Id="rId4" Type="http://schemas.openxmlformats.org/officeDocument/2006/relationships/image" Target="../media/image89.wmf"/><Relationship Id="rId9" Type="http://schemas.openxmlformats.org/officeDocument/2006/relationships/image" Target="../media/image94.wmf"/><Relationship Id="rId14" Type="http://schemas.openxmlformats.org/officeDocument/2006/relationships/image" Target="../media/image9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3" Type="http://schemas.openxmlformats.org/officeDocument/2006/relationships/image" Target="../media/image103.wmf"/><Relationship Id="rId7" Type="http://schemas.openxmlformats.org/officeDocument/2006/relationships/image" Target="../media/image107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5" Type="http://schemas.openxmlformats.org/officeDocument/2006/relationships/image" Target="../media/image105.wmf"/><Relationship Id="rId4" Type="http://schemas.openxmlformats.org/officeDocument/2006/relationships/image" Target="../media/image104.wmf"/><Relationship Id="rId9" Type="http://schemas.openxmlformats.org/officeDocument/2006/relationships/image" Target="../media/image10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4" Type="http://schemas.openxmlformats.org/officeDocument/2006/relationships/image" Target="../media/image1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D553-9360-4CCB-BEBB-4EC595CC8FBC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E555F-5798-4C4C-9BEE-77434DD2F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13DBD-0F8B-407F-A4A7-8C913FABC729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F2459-E994-4FC7-8CD4-58B525D5E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2CCCC-56D6-4ED1-AC12-5F358FC03147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6F112-EC65-425B-840C-099A4EBDF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3D09E-E3AC-4CDA-AE37-E2E266C91894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0935B-B6DC-49DB-827B-8A5BA8468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784B-34E8-4943-BEB4-B6D56A4BBD8B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F6384-B13B-4025-A81B-73CDF3225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9229F-F6D3-4D63-B2C8-50F030E57837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ECB1A-6F43-4878-9811-2A6698542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C216E-C54F-4E37-83F9-63DBA5919E72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47118-85BA-4236-B5E6-B98659D43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C1641-0883-42F8-86B9-92DE8C0AFC4A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C42C6-9729-4E19-9A44-8154719C7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D527F-965C-46C3-9D0A-CEF558CF7E1F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86DE3-C3DE-48A6-B825-F6176177E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08C82-2F57-46D6-A274-8ADA7C6C50C0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C5ED5-1F5B-44DD-BBF5-D202B9591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07464-D5A5-4D33-85EA-7656032442D8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3FBDF-94C5-453D-BD35-28F943464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1EEC0F-1B04-4E6B-903B-4F32F67E445B}" type="datetimeFigureOut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D6DBA6-7808-4958-85AF-4F40DBD58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9.bin"/><Relationship Id="rId12" Type="http://schemas.openxmlformats.org/officeDocument/2006/relationships/oleObject" Target="../embeddings/oleObject1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8.bin"/><Relationship Id="rId11" Type="http://schemas.openxmlformats.org/officeDocument/2006/relationships/oleObject" Target="../embeddings/oleObject113.bin"/><Relationship Id="rId5" Type="http://schemas.openxmlformats.org/officeDocument/2006/relationships/oleObject" Target="../embeddings/oleObject107.bin"/><Relationship Id="rId10" Type="http://schemas.openxmlformats.org/officeDocument/2006/relationships/oleObject" Target="../embeddings/oleObject112.bin"/><Relationship Id="rId4" Type="http://schemas.openxmlformats.org/officeDocument/2006/relationships/oleObject" Target="../embeddings/oleObject106.bin"/><Relationship Id="rId9" Type="http://schemas.openxmlformats.org/officeDocument/2006/relationships/oleObject" Target="../embeddings/oleObject11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8.bin"/><Relationship Id="rId13" Type="http://schemas.openxmlformats.org/officeDocument/2006/relationships/oleObject" Target="../embeddings/oleObject123.bin"/><Relationship Id="rId3" Type="http://schemas.openxmlformats.org/officeDocument/2006/relationships/image" Target="../media/image112.emf"/><Relationship Id="rId7" Type="http://schemas.openxmlformats.org/officeDocument/2006/relationships/oleObject" Target="../embeddings/oleObject117.bin"/><Relationship Id="rId12" Type="http://schemas.openxmlformats.org/officeDocument/2006/relationships/oleObject" Target="../embeddings/oleObject122.bin"/><Relationship Id="rId17" Type="http://schemas.openxmlformats.org/officeDocument/2006/relationships/image" Target="../media/image114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6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16.bin"/><Relationship Id="rId11" Type="http://schemas.openxmlformats.org/officeDocument/2006/relationships/oleObject" Target="../embeddings/oleObject121.bin"/><Relationship Id="rId5" Type="http://schemas.openxmlformats.org/officeDocument/2006/relationships/oleObject" Target="../embeddings/oleObject115.bin"/><Relationship Id="rId15" Type="http://schemas.openxmlformats.org/officeDocument/2006/relationships/oleObject" Target="../embeddings/oleObject125.bin"/><Relationship Id="rId10" Type="http://schemas.openxmlformats.org/officeDocument/2006/relationships/oleObject" Target="../embeddings/oleObject120.bin"/><Relationship Id="rId4" Type="http://schemas.openxmlformats.org/officeDocument/2006/relationships/image" Target="../media/image113.emf"/><Relationship Id="rId9" Type="http://schemas.openxmlformats.org/officeDocument/2006/relationships/oleObject" Target="../embeddings/oleObject119.bin"/><Relationship Id="rId14" Type="http://schemas.openxmlformats.org/officeDocument/2006/relationships/oleObject" Target="../embeddings/oleObject12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3" Type="http://schemas.openxmlformats.org/officeDocument/2006/relationships/oleObject" Target="../embeddings/oleObject127.bin"/><Relationship Id="rId7" Type="http://schemas.openxmlformats.org/officeDocument/2006/relationships/oleObject" Target="../embeddings/oleObject131.bin"/><Relationship Id="rId12" Type="http://schemas.openxmlformats.org/officeDocument/2006/relationships/oleObject" Target="../embeddings/oleObject1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0.bin"/><Relationship Id="rId11" Type="http://schemas.openxmlformats.org/officeDocument/2006/relationships/oleObject" Target="../embeddings/oleObject135.bin"/><Relationship Id="rId5" Type="http://schemas.openxmlformats.org/officeDocument/2006/relationships/oleObject" Target="../embeddings/oleObject129.bin"/><Relationship Id="rId10" Type="http://schemas.openxmlformats.org/officeDocument/2006/relationships/oleObject" Target="../embeddings/oleObject134.bin"/><Relationship Id="rId4" Type="http://schemas.openxmlformats.org/officeDocument/2006/relationships/oleObject" Target="../embeddings/oleObject128.bin"/><Relationship Id="rId9" Type="http://schemas.openxmlformats.org/officeDocument/2006/relationships/oleObject" Target="../embeddings/oleObject13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13" Type="http://schemas.openxmlformats.org/officeDocument/2006/relationships/oleObject" Target="../embeddings/oleObject147.bin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41.bin"/><Relationship Id="rId12" Type="http://schemas.openxmlformats.org/officeDocument/2006/relationships/oleObject" Target="../embeddings/oleObject1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40.bin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39.bin"/><Relationship Id="rId10" Type="http://schemas.openxmlformats.org/officeDocument/2006/relationships/oleObject" Target="../embeddings/oleObject144.bin"/><Relationship Id="rId4" Type="http://schemas.openxmlformats.org/officeDocument/2006/relationships/oleObject" Target="../embeddings/oleObject138.bin"/><Relationship Id="rId9" Type="http://schemas.openxmlformats.org/officeDocument/2006/relationships/oleObject" Target="../embeddings/oleObject14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3.bin"/><Relationship Id="rId3" Type="http://schemas.openxmlformats.org/officeDocument/2006/relationships/oleObject" Target="../embeddings/oleObject148.bin"/><Relationship Id="rId7" Type="http://schemas.openxmlformats.org/officeDocument/2006/relationships/oleObject" Target="../embeddings/oleObject1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51.bin"/><Relationship Id="rId5" Type="http://schemas.openxmlformats.org/officeDocument/2006/relationships/oleObject" Target="../embeddings/oleObject150.bin"/><Relationship Id="rId10" Type="http://schemas.openxmlformats.org/officeDocument/2006/relationships/oleObject" Target="../embeddings/oleObject155.bin"/><Relationship Id="rId4" Type="http://schemas.openxmlformats.org/officeDocument/2006/relationships/oleObject" Target="../embeddings/oleObject149.bin"/><Relationship Id="rId9" Type="http://schemas.openxmlformats.org/officeDocument/2006/relationships/oleObject" Target="../embeddings/oleObject15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11.png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9.png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2.bin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9.bin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42.bin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8.bin"/><Relationship Id="rId17" Type="http://schemas.openxmlformats.org/officeDocument/2006/relationships/oleObject" Target="../embeddings/oleObject33.bin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6.bin"/><Relationship Id="rId29" Type="http://schemas.openxmlformats.org/officeDocument/2006/relationships/oleObject" Target="../embeddings/oleObject4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24" Type="http://schemas.openxmlformats.org/officeDocument/2006/relationships/oleObject" Target="../embeddings/oleObject40.bin"/><Relationship Id="rId32" Type="http://schemas.openxmlformats.org/officeDocument/2006/relationships/oleObject" Target="../embeddings/oleObject48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9.bin"/><Relationship Id="rId28" Type="http://schemas.openxmlformats.org/officeDocument/2006/relationships/oleObject" Target="../embeddings/oleObject44.bin"/><Relationship Id="rId10" Type="http://schemas.openxmlformats.org/officeDocument/2006/relationships/oleObject" Target="../embeddings/oleObject26.bin"/><Relationship Id="rId19" Type="http://schemas.openxmlformats.org/officeDocument/2006/relationships/oleObject" Target="../embeddings/oleObject35.bin"/><Relationship Id="rId31" Type="http://schemas.openxmlformats.org/officeDocument/2006/relationships/oleObject" Target="../embeddings/oleObject47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8.bin"/><Relationship Id="rId27" Type="http://schemas.openxmlformats.org/officeDocument/2006/relationships/oleObject" Target="../embeddings/oleObject43.bin"/><Relationship Id="rId30" Type="http://schemas.openxmlformats.org/officeDocument/2006/relationships/oleObject" Target="../embeddings/oleObject4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12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2.bin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1.bin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oleObject" Target="../embeddings/oleObject70.bin"/><Relationship Id="rId18" Type="http://schemas.openxmlformats.org/officeDocument/2006/relationships/oleObject" Target="../embeddings/oleObject7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12" Type="http://schemas.openxmlformats.org/officeDocument/2006/relationships/oleObject" Target="../embeddings/oleObject69.bin"/><Relationship Id="rId1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2.bin"/><Relationship Id="rId15" Type="http://schemas.openxmlformats.org/officeDocument/2006/relationships/oleObject" Target="../embeddings/oleObject72.bin"/><Relationship Id="rId10" Type="http://schemas.openxmlformats.org/officeDocument/2006/relationships/oleObject" Target="../embeddings/oleObject67.bin"/><Relationship Id="rId19" Type="http://schemas.openxmlformats.org/officeDocument/2006/relationships/oleObject" Target="../embeddings/oleObject76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Relationship Id="rId14" Type="http://schemas.openxmlformats.org/officeDocument/2006/relationships/oleObject" Target="../embeddings/oleObject7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oleObject" Target="../embeddings/oleObject87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12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0.bin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Relationship Id="rId14" Type="http://schemas.openxmlformats.org/officeDocument/2006/relationships/oleObject" Target="../embeddings/oleObject8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13" Type="http://schemas.openxmlformats.org/officeDocument/2006/relationships/oleObject" Target="../embeddings/oleObject99.bin"/><Relationship Id="rId18" Type="http://schemas.openxmlformats.org/officeDocument/2006/relationships/oleObject" Target="../embeddings/oleObject104.bin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3.bin"/><Relationship Id="rId12" Type="http://schemas.openxmlformats.org/officeDocument/2006/relationships/oleObject" Target="../embeddings/oleObject98.bin"/><Relationship Id="rId17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2.bin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1.bin"/><Relationship Id="rId15" Type="http://schemas.openxmlformats.org/officeDocument/2006/relationships/oleObject" Target="../embeddings/oleObject101.bin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0.bin"/><Relationship Id="rId9" Type="http://schemas.openxmlformats.org/officeDocument/2006/relationships/oleObject" Target="../embeddings/oleObject95.bin"/><Relationship Id="rId14" Type="http://schemas.openxmlformats.org/officeDocument/2006/relationships/oleObject" Target="../embeddings/oleObject10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Поверхностные состояния в сверхрешетке с шероховатой границей.</a:t>
            </a:r>
            <a:endParaRPr lang="en-US" sz="320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Былев А.А.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Научный руководитель: Кучма А.Е.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Расчеты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400" dirty="0" smtClean="0"/>
              <a:t>	Для расчетов выберем случай            и              . С учетом условия               получаем, что                     . В области отрицательных  имеется единственная «разрешенная» зона, отвечающая блоховским волнам , и для того, чтобы она давала вклад значение          должно лежать выше этой зоны. Кроме того, в области отрицательных        вклад от полюсов содержит только одно слагаемое, а условие                      	ведет к тому, что         лежит ниже разрешенной зоны . </a:t>
            </a:r>
          </a:p>
          <a:p>
            <a:pPr>
              <a:buNone/>
            </a:pPr>
            <a:r>
              <a:rPr lang="ru-RU" sz="1400" dirty="0" smtClean="0"/>
              <a:t>	На рис. показана зависимость                 от          . Кроме того, отдельно показаны вклады в только от рассеяния вглубь решетки и только за счет рассеяния по поверхности. </a:t>
            </a:r>
          </a:p>
          <a:p>
            <a:pPr>
              <a:buNone/>
            </a:pPr>
            <a:endParaRPr lang="ru-RU" sz="1400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3200400" y="1676400"/>
          <a:ext cx="409575" cy="190500"/>
        </p:xfrm>
        <a:graphic>
          <a:graphicData uri="http://schemas.openxmlformats.org/presentationml/2006/ole">
            <p:oleObj spid="_x0000_s37889" name="Equation" r:id="rId3" imgW="406224" imgH="190417" progId="Equation.3">
              <p:embed/>
            </p:oleObj>
          </a:graphicData>
        </a:graphic>
      </p:graphicFrame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3733800" y="1600200"/>
          <a:ext cx="533400" cy="238125"/>
        </p:xfrm>
        <a:graphic>
          <a:graphicData uri="http://schemas.openxmlformats.org/presentationml/2006/ole">
            <p:oleObj spid="_x0000_s37891" name="Equation" r:id="rId4" imgW="533169" imgH="241195" progId="Equation.3">
              <p:embed/>
            </p:oleObj>
          </a:graphicData>
        </a:graphic>
      </p:graphicFrame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5791200" y="1676400"/>
          <a:ext cx="419100" cy="180975"/>
        </p:xfrm>
        <a:graphic>
          <a:graphicData uri="http://schemas.openxmlformats.org/presentationml/2006/ole">
            <p:oleObj spid="_x0000_s37893" name="Equation" r:id="rId5" imgW="418918" imgH="177723" progId="Equation.3">
              <p:embed/>
            </p:oleObj>
          </a:graphicData>
        </a:graphic>
      </p:graphicFrame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7391400" y="1600200"/>
          <a:ext cx="752475" cy="276225"/>
        </p:xfrm>
        <a:graphic>
          <a:graphicData uri="http://schemas.openxmlformats.org/presentationml/2006/ole">
            <p:oleObj spid="_x0000_s37895" name="Equation" r:id="rId6" imgW="749300" imgH="279400" progId="Equation.3">
              <p:embed/>
            </p:oleObj>
          </a:graphicData>
        </a:graphic>
      </p:graphicFrame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5162550" y="2057400"/>
          <a:ext cx="171450" cy="228600"/>
        </p:xfrm>
        <a:graphic>
          <a:graphicData uri="http://schemas.openxmlformats.org/presentationml/2006/ole">
            <p:oleObj spid="_x0000_s37897" name="Equation" r:id="rId7" imgW="139639" imgH="152334" progId="Equation.3">
              <p:embed/>
            </p:oleObj>
          </a:graphicData>
        </a:graphic>
      </p:graphicFrame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3276600" y="2286000"/>
          <a:ext cx="219075" cy="276225"/>
        </p:xfrm>
        <a:graphic>
          <a:graphicData uri="http://schemas.openxmlformats.org/presentationml/2006/ole">
            <p:oleObj spid="_x0000_s37899" name="Equation" r:id="rId8" imgW="215806" imgH="279279" progId="Equation.3">
              <p:embed/>
            </p:oleObj>
          </a:graphicData>
        </a:graphic>
      </p:graphicFrame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901" name="Object 13"/>
          <p:cNvGraphicFramePr>
            <a:graphicFrameLocks noChangeAspect="1"/>
          </p:cNvGraphicFramePr>
          <p:nvPr/>
        </p:nvGraphicFramePr>
        <p:xfrm>
          <a:off x="838200" y="2514600"/>
          <a:ext cx="533400" cy="238125"/>
        </p:xfrm>
        <a:graphic>
          <a:graphicData uri="http://schemas.openxmlformats.org/presentationml/2006/ole">
            <p:oleObj spid="_x0000_s37901" name="Equation" r:id="rId9" imgW="533169" imgH="241195" progId="Equation.3">
              <p:embed/>
            </p:oleObj>
          </a:graphicData>
        </a:graphic>
      </p:graphicFrame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903" name="Object 15"/>
          <p:cNvGraphicFramePr>
            <a:graphicFrameLocks noChangeAspect="1"/>
          </p:cNvGraphicFramePr>
          <p:nvPr/>
        </p:nvGraphicFramePr>
        <p:xfrm>
          <a:off x="2819400" y="2438400"/>
          <a:ext cx="228600" cy="276225"/>
        </p:xfrm>
        <a:graphic>
          <a:graphicData uri="http://schemas.openxmlformats.org/presentationml/2006/ole">
            <p:oleObj spid="_x0000_s37903" name="Equation" r:id="rId10" imgW="228600" imgH="279400" progId="Equation.3">
              <p:embed/>
            </p:oleObj>
          </a:graphicData>
        </a:graphic>
      </p:graphicFrame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905" name="Object 17"/>
          <p:cNvGraphicFramePr>
            <a:graphicFrameLocks noChangeAspect="1"/>
          </p:cNvGraphicFramePr>
          <p:nvPr/>
        </p:nvGraphicFramePr>
        <p:xfrm>
          <a:off x="3200400" y="2743200"/>
          <a:ext cx="523875" cy="238125"/>
        </p:xfrm>
        <a:graphic>
          <a:graphicData uri="http://schemas.openxmlformats.org/presentationml/2006/ole">
            <p:oleObj spid="_x0000_s37905" name="Equation" r:id="rId11" imgW="520474" imgH="241195" progId="Equation.3">
              <p:embed/>
            </p:oleObj>
          </a:graphicData>
        </a:graphic>
      </p:graphicFrame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907" name="Object 19"/>
          <p:cNvGraphicFramePr>
            <a:graphicFrameLocks noChangeAspect="1"/>
          </p:cNvGraphicFramePr>
          <p:nvPr/>
        </p:nvGraphicFramePr>
        <p:xfrm>
          <a:off x="4038600" y="2743200"/>
          <a:ext cx="219075" cy="238125"/>
        </p:xfrm>
        <a:graphic>
          <a:graphicData uri="http://schemas.openxmlformats.org/presentationml/2006/ole">
            <p:oleObj spid="_x0000_s37907" name="Equation" r:id="rId12" imgW="215713" imgH="24109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858000"/>
          </a:xfrm>
        </p:spPr>
        <p:txBody>
          <a:bodyPr/>
          <a:lstStyle/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200" dirty="0" smtClean="0"/>
              <a:t>Рис.  а. Зависимость                  от         при           =3,          =4.5            Рис.  б. Зависимость                от        при         =3,           =4.5 </a:t>
            </a:r>
          </a:p>
          <a:p>
            <a:pPr>
              <a:buNone/>
            </a:pPr>
            <a:r>
              <a:rPr lang="ru-RU" sz="1200" dirty="0" smtClean="0"/>
              <a:t>(</a:t>
            </a:r>
            <a:r>
              <a:rPr lang="ru-RU" sz="1200" i="1" dirty="0" smtClean="0"/>
              <a:t>вклад от рассеяния вглубь решетки</a:t>
            </a:r>
            <a:r>
              <a:rPr lang="ru-RU" sz="1200" dirty="0" smtClean="0"/>
              <a:t>).                                                  (</a:t>
            </a:r>
            <a:r>
              <a:rPr lang="ru-RU" sz="1200" i="1" dirty="0" smtClean="0"/>
              <a:t>вклад от рассеяния вдоль поверхности</a:t>
            </a:r>
            <a:r>
              <a:rPr lang="ru-RU" sz="1200" dirty="0" smtClean="0"/>
              <a:t>).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Рис.  в. Зависимость                от      при          =3,           =4.5 </a:t>
            </a:r>
          </a:p>
          <a:p>
            <a:pPr>
              <a:buNone/>
            </a:pPr>
            <a:r>
              <a:rPr lang="ru-RU" sz="1200" dirty="0" smtClean="0"/>
              <a:t>(</a:t>
            </a:r>
            <a:r>
              <a:rPr lang="ru-RU" sz="1200" i="1" dirty="0" smtClean="0"/>
              <a:t>суммарный вклад</a:t>
            </a:r>
            <a:r>
              <a:rPr lang="ru-RU" sz="1200" dirty="0" smtClean="0"/>
              <a:t>)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 smtClean="0"/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57200"/>
            <a:ext cx="394016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304800"/>
            <a:ext cx="413359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1981200" y="2819400"/>
          <a:ext cx="523875" cy="238125"/>
        </p:xfrm>
        <a:graphic>
          <a:graphicData uri="http://schemas.openxmlformats.org/presentationml/2006/ole">
            <p:oleObj spid="_x0000_s38918" name="Equation" r:id="rId5" imgW="520474" imgH="241195" progId="Equation.3">
              <p:embed/>
            </p:oleObj>
          </a:graphicData>
        </a:graphic>
      </p:graphicFrame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2743200" y="2819400"/>
          <a:ext cx="219075" cy="238125"/>
        </p:xfrm>
        <a:graphic>
          <a:graphicData uri="http://schemas.openxmlformats.org/presentationml/2006/ole">
            <p:oleObj spid="_x0000_s38920" name="Equation" r:id="rId6" imgW="215713" imgH="241091" progId="Equation.3">
              <p:embed/>
            </p:oleObj>
          </a:graphicData>
        </a:graphic>
      </p:graphicFrame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3276600" y="2819400"/>
          <a:ext cx="304800" cy="276225"/>
        </p:xfrm>
        <a:graphic>
          <a:graphicData uri="http://schemas.openxmlformats.org/presentationml/2006/ole">
            <p:oleObj spid="_x0000_s38922" name="Equation" r:id="rId7" imgW="304668" imgH="279279" progId="Equation.3">
              <p:embed/>
            </p:oleObj>
          </a:graphicData>
        </a:graphic>
      </p:graphicFrame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24" name="Object 12"/>
          <p:cNvGraphicFramePr>
            <a:graphicFrameLocks noChangeAspect="1"/>
          </p:cNvGraphicFramePr>
          <p:nvPr/>
        </p:nvGraphicFramePr>
        <p:xfrm>
          <a:off x="3810000" y="2819400"/>
          <a:ext cx="352425" cy="266700"/>
        </p:xfrm>
        <a:graphic>
          <a:graphicData uri="http://schemas.openxmlformats.org/presentationml/2006/ole">
            <p:oleObj spid="_x0000_s38924" name="Equation" r:id="rId8" imgW="355292" imgH="266469" progId="Equation.3">
              <p:embed/>
            </p:oleObj>
          </a:graphicData>
        </a:graphic>
      </p:graphicFrame>
      <p:graphicFrame>
        <p:nvGraphicFramePr>
          <p:cNvPr id="38927" name="Object 15"/>
          <p:cNvGraphicFramePr>
            <a:graphicFrameLocks noChangeAspect="1"/>
          </p:cNvGraphicFramePr>
          <p:nvPr/>
        </p:nvGraphicFramePr>
        <p:xfrm>
          <a:off x="1905000" y="5867400"/>
          <a:ext cx="523875" cy="238125"/>
        </p:xfrm>
        <a:graphic>
          <a:graphicData uri="http://schemas.openxmlformats.org/presentationml/2006/ole">
            <p:oleObj spid="_x0000_s38927" name="Equation" r:id="rId9" imgW="520474" imgH="241195" progId="Equation.3">
              <p:embed/>
            </p:oleObj>
          </a:graphicData>
        </a:graphic>
      </p:graphicFrame>
      <p:graphicFrame>
        <p:nvGraphicFramePr>
          <p:cNvPr id="38928" name="Object 16"/>
          <p:cNvGraphicFramePr>
            <a:graphicFrameLocks noChangeAspect="1"/>
          </p:cNvGraphicFramePr>
          <p:nvPr/>
        </p:nvGraphicFramePr>
        <p:xfrm>
          <a:off x="2590800" y="5867400"/>
          <a:ext cx="219075" cy="238125"/>
        </p:xfrm>
        <a:graphic>
          <a:graphicData uri="http://schemas.openxmlformats.org/presentationml/2006/ole">
            <p:oleObj spid="_x0000_s38928" name="Equation" r:id="rId10" imgW="215713" imgH="241091" progId="Equation.3">
              <p:embed/>
            </p:oleObj>
          </a:graphicData>
        </a:graphic>
      </p:graphicFrame>
      <p:graphicFrame>
        <p:nvGraphicFramePr>
          <p:cNvPr id="38929" name="Object 17"/>
          <p:cNvGraphicFramePr>
            <a:graphicFrameLocks noChangeAspect="1"/>
          </p:cNvGraphicFramePr>
          <p:nvPr/>
        </p:nvGraphicFramePr>
        <p:xfrm>
          <a:off x="3048000" y="5867400"/>
          <a:ext cx="304800" cy="276225"/>
        </p:xfrm>
        <a:graphic>
          <a:graphicData uri="http://schemas.openxmlformats.org/presentationml/2006/ole">
            <p:oleObj spid="_x0000_s38929" name="Equation" r:id="rId11" imgW="304668" imgH="279279" progId="Equation.3">
              <p:embed/>
            </p:oleObj>
          </a:graphicData>
        </a:graphic>
      </p:graphicFrame>
      <p:graphicFrame>
        <p:nvGraphicFramePr>
          <p:cNvPr id="38930" name="Object 18"/>
          <p:cNvGraphicFramePr>
            <a:graphicFrameLocks noChangeAspect="1"/>
          </p:cNvGraphicFramePr>
          <p:nvPr/>
        </p:nvGraphicFramePr>
        <p:xfrm>
          <a:off x="3581400" y="5867400"/>
          <a:ext cx="352425" cy="266700"/>
        </p:xfrm>
        <a:graphic>
          <a:graphicData uri="http://schemas.openxmlformats.org/presentationml/2006/ole">
            <p:oleObj spid="_x0000_s38930" name="Equation" r:id="rId12" imgW="355292" imgH="266469" progId="Equation.3">
              <p:embed/>
            </p:oleObj>
          </a:graphicData>
        </a:graphic>
      </p:graphicFrame>
      <p:graphicFrame>
        <p:nvGraphicFramePr>
          <p:cNvPr id="38931" name="Object 19"/>
          <p:cNvGraphicFramePr>
            <a:graphicFrameLocks noChangeAspect="1"/>
          </p:cNvGraphicFramePr>
          <p:nvPr/>
        </p:nvGraphicFramePr>
        <p:xfrm>
          <a:off x="6248400" y="2819400"/>
          <a:ext cx="523875" cy="238125"/>
        </p:xfrm>
        <a:graphic>
          <a:graphicData uri="http://schemas.openxmlformats.org/presentationml/2006/ole">
            <p:oleObj spid="_x0000_s38931" name="Equation" r:id="rId13" imgW="520474" imgH="241195" progId="Equation.3">
              <p:embed/>
            </p:oleObj>
          </a:graphicData>
        </a:graphic>
      </p:graphicFrame>
      <p:graphicFrame>
        <p:nvGraphicFramePr>
          <p:cNvPr id="38932" name="Object 20"/>
          <p:cNvGraphicFramePr>
            <a:graphicFrameLocks noChangeAspect="1"/>
          </p:cNvGraphicFramePr>
          <p:nvPr/>
        </p:nvGraphicFramePr>
        <p:xfrm>
          <a:off x="6934200" y="2819400"/>
          <a:ext cx="219075" cy="238125"/>
        </p:xfrm>
        <a:graphic>
          <a:graphicData uri="http://schemas.openxmlformats.org/presentationml/2006/ole">
            <p:oleObj spid="_x0000_s38932" name="Equation" r:id="rId14" imgW="215713" imgH="241091" progId="Equation.3">
              <p:embed/>
            </p:oleObj>
          </a:graphicData>
        </a:graphic>
      </p:graphicFrame>
      <p:graphicFrame>
        <p:nvGraphicFramePr>
          <p:cNvPr id="38933" name="Object 21"/>
          <p:cNvGraphicFramePr>
            <a:graphicFrameLocks noChangeAspect="1"/>
          </p:cNvGraphicFramePr>
          <p:nvPr/>
        </p:nvGraphicFramePr>
        <p:xfrm>
          <a:off x="7467600" y="2819400"/>
          <a:ext cx="304800" cy="276225"/>
        </p:xfrm>
        <a:graphic>
          <a:graphicData uri="http://schemas.openxmlformats.org/presentationml/2006/ole">
            <p:oleObj spid="_x0000_s38933" name="Equation" r:id="rId15" imgW="304668" imgH="279279" progId="Equation.3">
              <p:embed/>
            </p:oleObj>
          </a:graphicData>
        </a:graphic>
      </p:graphicFrame>
      <p:graphicFrame>
        <p:nvGraphicFramePr>
          <p:cNvPr id="38934" name="Object 22"/>
          <p:cNvGraphicFramePr>
            <a:graphicFrameLocks noChangeAspect="1"/>
          </p:cNvGraphicFramePr>
          <p:nvPr/>
        </p:nvGraphicFramePr>
        <p:xfrm>
          <a:off x="8001000" y="2819400"/>
          <a:ext cx="352425" cy="266700"/>
        </p:xfrm>
        <a:graphic>
          <a:graphicData uri="http://schemas.openxmlformats.org/presentationml/2006/ole">
            <p:oleObj spid="_x0000_s38934" name="Equation" r:id="rId16" imgW="355292" imgH="266469" progId="Equation.3">
              <p:embed/>
            </p:oleObj>
          </a:graphicData>
        </a:graphic>
      </p:graphicFrame>
      <p:pic>
        <p:nvPicPr>
          <p:cNvPr id="38939" name="Picture 27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81000" y="3276600"/>
            <a:ext cx="4021137" cy="252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ru-RU" sz="1400" dirty="0" smtClean="0"/>
              <a:t>	Как видно из результатов расчетов коэффициент затухания мал как при                     , так и при               , что физически оправдано. При большой корреляционной длине неровностей поверхности и малой длине поверхностной волны затухание мало, так как этот случай мало отличается от гладкой поверхности. В противоположном случае малой корреляционной длины неровностей и большой длины волны поверхностного состояния затухание также мало в силу сглаживания неровностей на расстояниях порядка длины волны, что опять ведет к случаю гладкой поверхности.</a:t>
            </a:r>
          </a:p>
          <a:p>
            <a:pPr>
              <a:buNone/>
            </a:pPr>
            <a:r>
              <a:rPr lang="ru-RU" sz="1400" dirty="0" smtClean="0"/>
              <a:t>	Кроме того, при выбранных значениях параметров задачи вклад в                от рассеяния вглубь решетки сильно подавлен по сравнению с вкладом от рассеяния вдоль поверхности. Для выяснения причин этого проведем аналитические оценки первого и второго слагаемых. Интегрирование идет, как указывалось, по единственной «разрешенной» зоне в области отрицательных        . Границы зоны определяются условиями                     . Приближенное решение этого уравнения для границ зоны дает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Откуда для ширины зоны находим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Оценивая интеграл в (14) по теореме о среднем с учетом того, что в средней точке интервала  можно считать                     , находим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6400800" y="381000"/>
          <a:ext cx="647700" cy="238125"/>
        </p:xfrm>
        <a:graphic>
          <a:graphicData uri="http://schemas.openxmlformats.org/presentationml/2006/ole">
            <p:oleObj spid="_x0000_s39937" name="Equation" r:id="rId3" imgW="647700" imgH="241300" progId="Equation.3">
              <p:embed/>
            </p:oleObj>
          </a:graphicData>
        </a:graphic>
      </p:graphicFrame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7924800" y="381000"/>
          <a:ext cx="647700" cy="238125"/>
        </p:xfrm>
        <a:graphic>
          <a:graphicData uri="http://schemas.openxmlformats.org/presentationml/2006/ole">
            <p:oleObj spid="_x0000_s39939" name="Equation" r:id="rId4" imgW="647700" imgH="241300" progId="Equation.3">
              <p:embed/>
            </p:oleObj>
          </a:graphicData>
        </a:graphic>
      </p:graphicFrame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6019800" y="1752600"/>
          <a:ext cx="523875" cy="238125"/>
        </p:xfrm>
        <a:graphic>
          <a:graphicData uri="http://schemas.openxmlformats.org/presentationml/2006/ole">
            <p:oleObj spid="_x0000_s39941" name="Equation" r:id="rId5" imgW="520474" imgH="241195" progId="Equation.3">
              <p:embed/>
            </p:oleObj>
          </a:graphicData>
        </a:graphic>
      </p:graphicFrame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7162800" y="2362200"/>
          <a:ext cx="219075" cy="276225"/>
        </p:xfrm>
        <a:graphic>
          <a:graphicData uri="http://schemas.openxmlformats.org/presentationml/2006/ole">
            <p:oleObj spid="_x0000_s39943" name="Equation" r:id="rId6" imgW="215806" imgH="279279" progId="Equation.3">
              <p:embed/>
            </p:oleObj>
          </a:graphicData>
        </a:graphic>
      </p:graphicFrame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3276600" y="2590800"/>
          <a:ext cx="723900" cy="228600"/>
        </p:xfrm>
        <a:graphic>
          <a:graphicData uri="http://schemas.openxmlformats.org/presentationml/2006/ole">
            <p:oleObj spid="_x0000_s39945" name="Equation" r:id="rId7" imgW="723586" imgH="228501" progId="Equation.3">
              <p:embed/>
            </p:oleObj>
          </a:graphicData>
        </a:graphic>
      </p:graphicFrame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47" name="Object 11"/>
          <p:cNvGraphicFramePr>
            <a:graphicFrameLocks noChangeAspect="1"/>
          </p:cNvGraphicFramePr>
          <p:nvPr/>
        </p:nvGraphicFramePr>
        <p:xfrm>
          <a:off x="2209800" y="3048000"/>
          <a:ext cx="1447800" cy="676275"/>
        </p:xfrm>
        <a:graphic>
          <a:graphicData uri="http://schemas.openxmlformats.org/presentationml/2006/ole">
            <p:oleObj spid="_x0000_s39947" name="Equation" r:id="rId8" imgW="1447172" imgH="672808" progId="Equation.3">
              <p:embed/>
            </p:oleObj>
          </a:graphicData>
        </a:graphic>
      </p:graphicFrame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49" name="Object 13"/>
          <p:cNvGraphicFramePr>
            <a:graphicFrameLocks noChangeAspect="1"/>
          </p:cNvGraphicFramePr>
          <p:nvPr/>
        </p:nvGraphicFramePr>
        <p:xfrm>
          <a:off x="2209800" y="4114800"/>
          <a:ext cx="1295400" cy="447675"/>
        </p:xfrm>
        <a:graphic>
          <a:graphicData uri="http://schemas.openxmlformats.org/presentationml/2006/ole">
            <p:oleObj spid="_x0000_s39949" name="Equation" r:id="rId9" imgW="1294838" imgH="444307" progId="Equation.3">
              <p:embed/>
            </p:oleObj>
          </a:graphicData>
        </a:graphic>
      </p:graphicFrame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51" name="Object 15"/>
          <p:cNvGraphicFramePr>
            <a:graphicFrameLocks noChangeAspect="1"/>
          </p:cNvGraphicFramePr>
          <p:nvPr/>
        </p:nvGraphicFramePr>
        <p:xfrm>
          <a:off x="8077200" y="4495800"/>
          <a:ext cx="609600" cy="447675"/>
        </p:xfrm>
        <a:graphic>
          <a:graphicData uri="http://schemas.openxmlformats.org/presentationml/2006/ole">
            <p:oleObj spid="_x0000_s39951" name="Equation" r:id="rId10" imgW="609336" imgH="444307" progId="Equation.3">
              <p:embed/>
            </p:oleObj>
          </a:graphicData>
        </a:graphic>
      </p:graphicFrame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53" name="Object 17"/>
          <p:cNvGraphicFramePr>
            <a:graphicFrameLocks noChangeAspect="1"/>
          </p:cNvGraphicFramePr>
          <p:nvPr/>
        </p:nvGraphicFramePr>
        <p:xfrm>
          <a:off x="2057400" y="4800600"/>
          <a:ext cx="752475" cy="238125"/>
        </p:xfrm>
        <a:graphic>
          <a:graphicData uri="http://schemas.openxmlformats.org/presentationml/2006/ole">
            <p:oleObj spid="_x0000_s39953" name="Equation" r:id="rId11" imgW="748975" imgH="241195" progId="Equation.3">
              <p:embed/>
            </p:oleObj>
          </a:graphicData>
        </a:graphic>
      </p:graphicFrame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55" name="Object 19"/>
          <p:cNvGraphicFramePr>
            <a:graphicFrameLocks noChangeAspect="1"/>
          </p:cNvGraphicFramePr>
          <p:nvPr/>
        </p:nvGraphicFramePr>
        <p:xfrm>
          <a:off x="1600200" y="5029200"/>
          <a:ext cx="4067175" cy="962025"/>
        </p:xfrm>
        <a:graphic>
          <a:graphicData uri="http://schemas.openxmlformats.org/presentationml/2006/ole">
            <p:oleObj spid="_x0000_s39955" name="Equation" r:id="rId12" imgW="4064000" imgH="965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ru-RU" sz="1400" dirty="0" smtClean="0"/>
              <a:t>	Оценка вклада второго слагаемого в (14) имеет вид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где учтено, что                .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Как видим                 и                   имеют подобное поведение, как функции        , но существенно разное поведение в зависимости от параметров потенциала сверхрешетки         и потенциала поверхностного слоя         . При выбранных при численных расчетах значениях параметров                 и            	отношение вкладов от рассеяния вглубь решетки и от рассеяния вдоль поверхности при  составляет </a:t>
            </a:r>
          </a:p>
          <a:p>
            <a:pPr>
              <a:buNone/>
            </a:pPr>
            <a:endParaRPr lang="ru-RU" sz="1400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1447800" y="685800"/>
          <a:ext cx="3152775" cy="676275"/>
        </p:xfrm>
        <a:graphic>
          <a:graphicData uri="http://schemas.openxmlformats.org/presentationml/2006/ole">
            <p:oleObj spid="_x0000_s40961" name="Equation" r:id="rId3" imgW="3149600" imgH="673100" progId="Equation.3">
              <p:embed/>
            </p:oleObj>
          </a:graphicData>
        </a:graphic>
      </p:graphicFrame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2057400" y="1295400"/>
          <a:ext cx="523875" cy="447675"/>
        </p:xfrm>
        <a:graphic>
          <a:graphicData uri="http://schemas.openxmlformats.org/presentationml/2006/ole">
            <p:oleObj spid="_x0000_s40963" name="Equation" r:id="rId4" imgW="520474" imgH="444307" progId="Equation.3">
              <p:embed/>
            </p:oleObj>
          </a:graphicData>
        </a:graphic>
      </p:graphicFrame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1676400" y="1905000"/>
          <a:ext cx="657225" cy="257175"/>
        </p:xfrm>
        <a:graphic>
          <a:graphicData uri="http://schemas.openxmlformats.org/presentationml/2006/ole">
            <p:oleObj spid="_x0000_s40965" name="Equation" r:id="rId5" imgW="660113" imgH="253890" progId="Equation.3">
              <p:embed/>
            </p:oleObj>
          </a:graphicData>
        </a:graphic>
      </p:graphicFrame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2438400" y="1905000"/>
          <a:ext cx="685800" cy="257175"/>
        </p:xfrm>
        <a:graphic>
          <a:graphicData uri="http://schemas.openxmlformats.org/presentationml/2006/ole">
            <p:oleObj spid="_x0000_s40967" name="Equation" r:id="rId6" imgW="685800" imgH="254000" progId="Equation.3">
              <p:embed/>
            </p:oleObj>
          </a:graphicData>
        </a:graphic>
      </p:graphicFrame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6477000" y="1905000"/>
          <a:ext cx="219075" cy="238125"/>
        </p:xfrm>
        <a:graphic>
          <a:graphicData uri="http://schemas.openxmlformats.org/presentationml/2006/ole">
            <p:oleObj spid="_x0000_s40969" name="Equation" r:id="rId7" imgW="215713" imgH="241091" progId="Equation.3">
              <p:embed/>
            </p:oleObj>
          </a:graphicData>
        </a:graphic>
      </p:graphicFrame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1" name="Object 11"/>
          <p:cNvGraphicFramePr>
            <a:graphicFrameLocks noChangeAspect="1"/>
          </p:cNvGraphicFramePr>
          <p:nvPr/>
        </p:nvGraphicFramePr>
        <p:xfrm>
          <a:off x="6096000" y="2133600"/>
          <a:ext cx="190500" cy="238125"/>
        </p:xfrm>
        <a:graphic>
          <a:graphicData uri="http://schemas.openxmlformats.org/presentationml/2006/ole">
            <p:oleObj spid="_x0000_s40971" name="Equation" r:id="rId8" imgW="190417" imgH="241195" progId="Equation.3">
              <p:embed/>
            </p:oleObj>
          </a:graphicData>
        </a:graphic>
      </p:graphicFrame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3" name="Object 13"/>
          <p:cNvGraphicFramePr>
            <a:graphicFrameLocks noChangeAspect="1"/>
          </p:cNvGraphicFramePr>
          <p:nvPr/>
        </p:nvGraphicFramePr>
        <p:xfrm>
          <a:off x="2590800" y="2362200"/>
          <a:ext cx="200025" cy="238125"/>
        </p:xfrm>
        <a:graphic>
          <a:graphicData uri="http://schemas.openxmlformats.org/presentationml/2006/ole">
            <p:oleObj spid="_x0000_s40973" name="Equation" r:id="rId9" imgW="203112" imgH="241195" progId="Equation.3">
              <p:embed/>
            </p:oleObj>
          </a:graphicData>
        </a:graphic>
      </p:graphicFrame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5" name="Object 15"/>
          <p:cNvGraphicFramePr>
            <a:graphicFrameLocks noChangeAspect="1"/>
          </p:cNvGraphicFramePr>
          <p:nvPr/>
        </p:nvGraphicFramePr>
        <p:xfrm>
          <a:off x="7848600" y="2209800"/>
          <a:ext cx="600075" cy="495300"/>
        </p:xfrm>
        <a:graphic>
          <a:graphicData uri="http://schemas.openxmlformats.org/presentationml/2006/ole">
            <p:oleObj spid="_x0000_s40975" name="Equation" r:id="rId10" imgW="596641" imgH="495085" progId="Equation.3">
              <p:embed/>
            </p:oleObj>
          </a:graphicData>
        </a:graphic>
      </p:graphicFrame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7" name="Object 17"/>
          <p:cNvGraphicFramePr>
            <a:graphicFrameLocks noChangeAspect="1"/>
          </p:cNvGraphicFramePr>
          <p:nvPr/>
        </p:nvGraphicFramePr>
        <p:xfrm>
          <a:off x="838200" y="2590800"/>
          <a:ext cx="542925" cy="238125"/>
        </p:xfrm>
        <a:graphic>
          <a:graphicData uri="http://schemas.openxmlformats.org/presentationml/2006/ole">
            <p:oleObj spid="_x0000_s40977" name="Equation" r:id="rId11" imgW="545863" imgH="241195" progId="Equation.3">
              <p:embed/>
            </p:oleObj>
          </a:graphicData>
        </a:graphic>
      </p:graphicFrame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9" name="Object 19"/>
          <p:cNvGraphicFramePr>
            <a:graphicFrameLocks noChangeAspect="1"/>
          </p:cNvGraphicFramePr>
          <p:nvPr/>
        </p:nvGraphicFramePr>
        <p:xfrm>
          <a:off x="8305800" y="2590800"/>
          <a:ext cx="561975" cy="238125"/>
        </p:xfrm>
        <a:graphic>
          <a:graphicData uri="http://schemas.openxmlformats.org/presentationml/2006/ole">
            <p:oleObj spid="_x0000_s40979" name="Equation" r:id="rId12" imgW="558558" imgH="241195" progId="Equation.3">
              <p:embed/>
            </p:oleObj>
          </a:graphicData>
        </a:graphic>
      </p:graphicFrame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81" name="Object 21"/>
          <p:cNvGraphicFramePr>
            <a:graphicFrameLocks noChangeAspect="1"/>
          </p:cNvGraphicFramePr>
          <p:nvPr/>
        </p:nvGraphicFramePr>
        <p:xfrm>
          <a:off x="1524000" y="3124200"/>
          <a:ext cx="3152775" cy="619125"/>
        </p:xfrm>
        <a:graphic>
          <a:graphicData uri="http://schemas.openxmlformats.org/presentationml/2006/ole">
            <p:oleObj spid="_x0000_s40981" name="Equation" r:id="rId13" imgW="3149600" imgH="622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400" dirty="0" smtClean="0"/>
              <a:t>	Проведен анализ влияния шероховатости границы сверхрешетки на поверхностные состояния электронов в простейшем однозонном приближении для невырожденных энергетических зон кристаллической решетки. Сверхрешетка моделировалась -образными потенциальными ямами, поверхностная потенциальная яма отличалась по глубине от остальных потенциальных ям сверхрешетки, а неровность поверхности вводилась через зависимость мощности потенциала поверхностного слоя от координат точек слоя. </a:t>
            </a:r>
          </a:p>
          <a:p>
            <a:pPr>
              <a:buNone/>
            </a:pPr>
            <a:r>
              <a:rPr lang="ru-RU" sz="1400" dirty="0" smtClean="0"/>
              <a:t>	Показано, что волновая функция усредненного поверхностного состояния будет затухать в направлении распространения вдоль граничной поверхности сверхрешетки в результате рассеяния на неровностях поверхности и преобразования поверхностной волны в объемные блоховские волны, уходящие вглубь решетки. Получены выражения для коэффициента затухания поверхностного состояния в продольном направлении, при этом выделены вклады, обусловленные рассеянием вдоль поверхности и рассеянием с преобразованием поверхностной волны в объемные волны, и проведены расчеты этого коэффициента.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Примечания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400" dirty="0" smtClean="0"/>
              <a:t>	Функции               имеют вид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</a:t>
            </a:r>
          </a:p>
          <a:p>
            <a:pPr>
              <a:buNone/>
            </a:pPr>
            <a:r>
              <a:rPr lang="ru-RU" sz="1400" dirty="0" smtClean="0"/>
              <a:t>	Здесь              - целая часть числа            ,             - его дробная часть и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где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dirty="0" smtClean="0"/>
              <a:t>	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29" name="Object 1"/>
          <p:cNvGraphicFramePr>
            <a:graphicFrameLocks noChangeAspect="1"/>
          </p:cNvGraphicFramePr>
          <p:nvPr/>
        </p:nvGraphicFramePr>
        <p:xfrm>
          <a:off x="1524000" y="2057400"/>
          <a:ext cx="3105150" cy="723900"/>
        </p:xfrm>
        <a:graphic>
          <a:graphicData uri="http://schemas.openxmlformats.org/presentationml/2006/ole">
            <p:oleObj spid="_x0000_s48129" name="Equation" r:id="rId3" imgW="3111500" imgH="723900" progId="Equation.3">
              <p:embed/>
            </p:oleObj>
          </a:graphicData>
        </a:graphic>
      </p:graphicFrame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34" name="Object 6"/>
          <p:cNvGraphicFramePr>
            <a:graphicFrameLocks noChangeAspect="1"/>
          </p:cNvGraphicFramePr>
          <p:nvPr/>
        </p:nvGraphicFramePr>
        <p:xfrm>
          <a:off x="1600200" y="1600200"/>
          <a:ext cx="495300" cy="238125"/>
        </p:xfrm>
        <a:graphic>
          <a:graphicData uri="http://schemas.openxmlformats.org/presentationml/2006/ole">
            <p:oleObj spid="_x0000_s48134" name="Equation" r:id="rId4" imgW="495085" imgH="241195" progId="Equation.3">
              <p:embed/>
            </p:oleObj>
          </a:graphicData>
        </a:graphic>
      </p:graphicFrame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1524000" y="2819400"/>
          <a:ext cx="314325" cy="495300"/>
        </p:xfrm>
        <a:graphic>
          <a:graphicData uri="http://schemas.openxmlformats.org/presentationml/2006/ole">
            <p:oleObj spid="_x0000_s48136" name="Equation" r:id="rId5" imgW="317225" imgH="494870" progId="Equation.3">
              <p:embed/>
            </p:oleObj>
          </a:graphicData>
        </a:graphic>
      </p:graphicFrame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38" name="Object 10"/>
          <p:cNvGraphicFramePr>
            <a:graphicFrameLocks noChangeAspect="1"/>
          </p:cNvGraphicFramePr>
          <p:nvPr/>
        </p:nvGraphicFramePr>
        <p:xfrm>
          <a:off x="3429000" y="2819400"/>
          <a:ext cx="161925" cy="457200"/>
        </p:xfrm>
        <a:graphic>
          <a:graphicData uri="http://schemas.openxmlformats.org/presentationml/2006/ole">
            <p:oleObj spid="_x0000_s48138" name="Equation" r:id="rId6" imgW="165028" imgH="457002" progId="Equation.3">
              <p:embed/>
            </p:oleObj>
          </a:graphicData>
        </a:graphic>
      </p:graphicFrame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40" name="Object 12"/>
          <p:cNvGraphicFramePr>
            <a:graphicFrameLocks noChangeAspect="1"/>
          </p:cNvGraphicFramePr>
          <p:nvPr/>
        </p:nvGraphicFramePr>
        <p:xfrm>
          <a:off x="3962400" y="2819400"/>
          <a:ext cx="342900" cy="495300"/>
        </p:xfrm>
        <a:graphic>
          <a:graphicData uri="http://schemas.openxmlformats.org/presentationml/2006/ole">
            <p:oleObj spid="_x0000_s48140" name="Equation" r:id="rId7" imgW="342751" imgH="495085" progId="Equation.3">
              <p:embed/>
            </p:oleObj>
          </a:graphicData>
        </a:graphic>
      </p:graphicFrame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42" name="Object 14"/>
          <p:cNvGraphicFramePr>
            <a:graphicFrameLocks noChangeAspect="1"/>
          </p:cNvGraphicFramePr>
          <p:nvPr/>
        </p:nvGraphicFramePr>
        <p:xfrm>
          <a:off x="1524000" y="3429000"/>
          <a:ext cx="1171575" cy="542925"/>
        </p:xfrm>
        <a:graphic>
          <a:graphicData uri="http://schemas.openxmlformats.org/presentationml/2006/ole">
            <p:oleObj spid="_x0000_s48142" name="Equation" r:id="rId8" imgW="1167893" imgH="545863" progId="Equation.3">
              <p:embed/>
            </p:oleObj>
          </a:graphicData>
        </a:graphic>
      </p:graphicFrame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44" name="Object 16"/>
          <p:cNvGraphicFramePr>
            <a:graphicFrameLocks noChangeAspect="1"/>
          </p:cNvGraphicFramePr>
          <p:nvPr/>
        </p:nvGraphicFramePr>
        <p:xfrm>
          <a:off x="1524000" y="4495800"/>
          <a:ext cx="1228725" cy="314325"/>
        </p:xfrm>
        <a:graphic>
          <a:graphicData uri="http://schemas.openxmlformats.org/presentationml/2006/ole">
            <p:oleObj spid="_x0000_s48144" name="Equation" r:id="rId9" imgW="1231366" imgH="317362" progId="Equation.3">
              <p:embed/>
            </p:oleObj>
          </a:graphicData>
        </a:graphic>
      </p:graphicFrame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3962400" y="4419600"/>
          <a:ext cx="1609725" cy="485775"/>
        </p:xfrm>
        <a:graphic>
          <a:graphicData uri="http://schemas.openxmlformats.org/presentationml/2006/ole">
            <p:oleObj spid="_x0000_s48146" name="Equation" r:id="rId10" imgW="1612900" imgH="482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pic>
        <p:nvPicPr>
          <p:cNvPr id="11267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752600"/>
            <a:ext cx="593407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7772400" cy="452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Список литературы</a:t>
            </a:r>
            <a:endParaRPr lang="en-US" dirty="0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b="1" dirty="0" smtClean="0"/>
              <a:t>1. </a:t>
            </a:r>
            <a:r>
              <a:rPr lang="ru-RU" sz="1400" b="1" dirty="0" smtClean="0"/>
              <a:t>И.Е. Тамм. ЖЭТФ, 1933, т.3, с. 34</a:t>
            </a:r>
            <a:r>
              <a:rPr lang="en-US" sz="1400" b="1" dirty="0" smtClean="0"/>
              <a:t> </a:t>
            </a:r>
            <a:endParaRPr lang="ru-RU" sz="1400" b="1" dirty="0" smtClean="0"/>
          </a:p>
          <a:p>
            <a:pPr>
              <a:buNone/>
            </a:pPr>
            <a:r>
              <a:rPr lang="en-US" sz="1400" b="1" dirty="0" smtClean="0"/>
              <a:t>	</a:t>
            </a:r>
            <a:r>
              <a:rPr lang="ru-RU" sz="1400" b="1" dirty="0" smtClean="0"/>
              <a:t>2. </a:t>
            </a:r>
            <a:r>
              <a:rPr lang="ru-RU" sz="1400" b="1" dirty="0" smtClean="0"/>
              <a:t>Л.В</a:t>
            </a:r>
            <a:r>
              <a:rPr lang="ru-RU" sz="1400" b="1" dirty="0" smtClean="0"/>
              <a:t>. Келдыш. ФТТ, 1962, т.4, с. 2265</a:t>
            </a:r>
            <a:endParaRPr lang="ru-RU" sz="1400" b="1" dirty="0" smtClean="0"/>
          </a:p>
          <a:p>
            <a:pPr>
              <a:buNone/>
            </a:pPr>
            <a:r>
              <a:rPr lang="en-US" sz="1400" b="1" dirty="0" smtClean="0"/>
              <a:t>	</a:t>
            </a:r>
            <a:r>
              <a:rPr lang="ru-RU" sz="1400" b="1" dirty="0" smtClean="0"/>
              <a:t>3. П. Ю, М. Кордона. Основы физики полупроводников. М.: Физматлит, 2002 </a:t>
            </a:r>
          </a:p>
          <a:p>
            <a:pPr>
              <a:buNone/>
            </a:pPr>
            <a:r>
              <a:rPr lang="en-US" sz="1400" b="1" dirty="0" smtClean="0"/>
              <a:t>	</a:t>
            </a:r>
            <a:r>
              <a:rPr lang="ru-RU" sz="1400" b="1" dirty="0" smtClean="0"/>
              <a:t>4. А.Е. Кучма, Д.В. Ковалевский, Н.В. Воронин. Вестн. С.-Петерб. ун-та, Сер</a:t>
            </a:r>
            <a:r>
              <a:rPr lang="nb-NO" sz="1400" b="1" dirty="0" smtClean="0"/>
              <a:t>. 4</a:t>
            </a:r>
            <a:r>
              <a:rPr lang="ru-RU" sz="1400" b="1" dirty="0" smtClean="0"/>
              <a:t>,</a:t>
            </a:r>
            <a:r>
              <a:rPr lang="nb-NO" sz="1400" b="1" dirty="0" smtClean="0"/>
              <a:t> 2008</a:t>
            </a:r>
            <a:r>
              <a:rPr lang="ru-RU" sz="1400" b="1" dirty="0" smtClean="0"/>
              <a:t>, Вып</a:t>
            </a:r>
            <a:r>
              <a:rPr lang="nb-NO" sz="1400" b="1" dirty="0" smtClean="0"/>
              <a:t>.4</a:t>
            </a:r>
            <a:r>
              <a:rPr lang="ru-RU" sz="1400" b="1" dirty="0" smtClean="0"/>
              <a:t>, С</a:t>
            </a:r>
            <a:r>
              <a:rPr lang="nb-NO" sz="1400" b="1" dirty="0" smtClean="0"/>
              <a:t>. 3 – 15</a:t>
            </a:r>
            <a:endParaRPr lang="ru-RU" sz="1400" b="1" dirty="0" smtClean="0"/>
          </a:p>
          <a:p>
            <a:pPr>
              <a:buNone/>
            </a:pPr>
            <a:r>
              <a:rPr lang="en-US" sz="1400" b="1" dirty="0" smtClean="0"/>
              <a:t>	</a:t>
            </a:r>
            <a:r>
              <a:rPr lang="ru-RU" sz="1400" b="1" dirty="0" smtClean="0"/>
              <a:t>5</a:t>
            </a:r>
            <a:r>
              <a:rPr lang="nb-NO" sz="1400" b="1" dirty="0" smtClean="0"/>
              <a:t>. </a:t>
            </a:r>
            <a:r>
              <a:rPr lang="ru-RU" sz="1400" b="1" dirty="0" smtClean="0"/>
              <a:t>И</a:t>
            </a:r>
            <a:r>
              <a:rPr lang="nb-NO" sz="1400" b="1" dirty="0" smtClean="0"/>
              <a:t>.</a:t>
            </a:r>
            <a:r>
              <a:rPr lang="ru-RU" sz="1400" b="1" dirty="0" smtClean="0"/>
              <a:t>М</a:t>
            </a:r>
            <a:r>
              <a:rPr lang="nb-NO" sz="1400" b="1" dirty="0" smtClean="0"/>
              <a:t>. </a:t>
            </a:r>
            <a:r>
              <a:rPr lang="ru-RU" sz="1400" b="1" dirty="0" smtClean="0"/>
              <a:t>Лифшиц</a:t>
            </a:r>
            <a:r>
              <a:rPr lang="nb-NO" sz="1400" b="1" dirty="0" smtClean="0"/>
              <a:t>, </a:t>
            </a:r>
            <a:r>
              <a:rPr lang="ru-RU" sz="1400" b="1" dirty="0" smtClean="0"/>
              <a:t>С</a:t>
            </a:r>
            <a:r>
              <a:rPr lang="nb-NO" sz="1400" b="1" dirty="0" smtClean="0"/>
              <a:t>.</a:t>
            </a:r>
            <a:r>
              <a:rPr lang="ru-RU" sz="1400" b="1" dirty="0" smtClean="0"/>
              <a:t>И</a:t>
            </a:r>
            <a:r>
              <a:rPr lang="nb-NO" sz="1400" b="1" dirty="0" smtClean="0"/>
              <a:t>. </a:t>
            </a:r>
            <a:r>
              <a:rPr lang="ru-RU" sz="1400" b="1" dirty="0" smtClean="0"/>
              <a:t>Пекар</a:t>
            </a:r>
            <a:r>
              <a:rPr lang="nb-NO" sz="1400" b="1" dirty="0" smtClean="0"/>
              <a:t>. </a:t>
            </a:r>
            <a:r>
              <a:rPr lang="ru-RU" sz="1400" b="1" dirty="0" smtClean="0"/>
              <a:t>УФН, 1955, т.56, вып.4, с. 531</a:t>
            </a:r>
          </a:p>
          <a:p>
            <a:pPr>
              <a:buNone/>
            </a:pPr>
            <a:r>
              <a:rPr lang="en-US" sz="1400" b="1" dirty="0" smtClean="0"/>
              <a:t>	</a:t>
            </a:r>
            <a:r>
              <a:rPr lang="ru-RU" sz="1400" b="1" dirty="0" smtClean="0"/>
              <a:t>6. Г.Б. Двайт. Таблицы интегралов. М.: «Наука», Главная редакция физико-математической литературы, 1978.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Введение</a:t>
            </a:r>
            <a:endParaRPr lang="en-US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1400" dirty="0" smtClean="0"/>
              <a:t>        </a:t>
            </a:r>
            <a:r>
              <a:rPr lang="ru-RU" sz="1400" dirty="0" smtClean="0"/>
              <a:t>Граница твердого тела с вакуумом или другой средой может служить источником ряда особых энергетических состояний электронов – поверхностных состояний, т.е. состояний,пространственно локализованных у границы тела. Возможность существования у поверхности кристалла связанных состояний электронов впервые рассмотрел И.Е. Тамм </a:t>
            </a:r>
            <a:r>
              <a:rPr lang="en-US" sz="1400" dirty="0" smtClean="0"/>
              <a:t>[1]</a:t>
            </a:r>
            <a:r>
              <a:rPr lang="ru-RU" sz="1400" dirty="0" smtClean="0"/>
              <a:t>.</a:t>
            </a:r>
            <a:endParaRPr lang="en-US" sz="1400" dirty="0" smtClean="0"/>
          </a:p>
          <a:p>
            <a:pPr eaLnBrk="1" hangingPunct="1"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В нашей работы мы рассматривали поверхностные состояния в полубесконечных сверхрешетках.</a:t>
            </a:r>
            <a:endParaRPr lang="en-US" sz="1400" dirty="0" smtClean="0"/>
          </a:p>
          <a:p>
            <a:pPr>
              <a:buNone/>
            </a:pPr>
            <a:r>
              <a:rPr lang="ru-RU" sz="1400" dirty="0" smtClean="0"/>
              <a:t>	Сверхрешетками принято называть твердотельные структуры, в которых, помимо периодического потенциала кристаллической решетки, имеется дополнительный периодический потенциал, период которого существенно превышает постоянную решетки.</a:t>
            </a:r>
          </a:p>
          <a:p>
            <a:pPr>
              <a:buNone/>
            </a:pPr>
            <a:r>
              <a:rPr lang="ru-RU" sz="1400" dirty="0" smtClean="0"/>
              <a:t>	Параметры потенциала сверхрешеток можно варьировать в широких пределах, благодаря чему в сверхрешетках можно контролируемо изменять волновую функцию электронов, и зонную структуру спектра. Впервые такие системы были рассмотрены Л. В. Келдышем </a:t>
            </a:r>
            <a:r>
              <a:rPr lang="en-US" sz="1400" dirty="0" smtClean="0"/>
              <a:t>[2]</a:t>
            </a:r>
            <a:r>
              <a:rPr lang="ru-RU" sz="1400" dirty="0" smtClean="0"/>
              <a:t>. Сверхрешетки широко применяются в электронике и оптоэлектронике.</a:t>
            </a:r>
          </a:p>
          <a:p>
            <a:pPr eaLnBrk="1" hangingPunct="1">
              <a:buNone/>
            </a:pPr>
            <a:r>
              <a:rPr lang="ru-RU" sz="1400" dirty="0" smtClean="0"/>
              <a:t>	В общем случае поверхность не представляет собой резкого перехода от невозмущенного периодического потенциала к внешнему пространству. Следует также учитывать, что поверхность может быть покрыта неупорядоченным адсорбированным слоем. Такая шероховатость поверхности ведет к рассеянию поверхностной волны, представляющей поверхностные состояния электрона, на неровностях поверхности, в том числе поверхностная волна может преобразовываться в объемную волну. </a:t>
            </a:r>
            <a:r>
              <a:rPr lang="en-US" sz="1400" dirty="0" err="1" smtClean="0"/>
              <a:t>Представляет</a:t>
            </a:r>
            <a:r>
              <a:rPr lang="en-US" sz="1400" dirty="0" smtClean="0"/>
              <a:t> </a:t>
            </a:r>
            <a:r>
              <a:rPr lang="en-US" sz="1400" dirty="0" err="1" smtClean="0"/>
              <a:t>интерес</a:t>
            </a:r>
            <a:r>
              <a:rPr lang="ru-RU" sz="1400" dirty="0" smtClean="0"/>
              <a:t> </a:t>
            </a:r>
            <a:r>
              <a:rPr lang="en-US" sz="1400" dirty="0" err="1" smtClean="0"/>
              <a:t>оценит</a:t>
            </a:r>
            <a:r>
              <a:rPr lang="ru-RU" sz="1400" dirty="0" smtClean="0"/>
              <a:t>ь </a:t>
            </a:r>
            <a:r>
              <a:rPr lang="en-US" sz="1400" dirty="0" err="1" smtClean="0"/>
              <a:t>затухани</a:t>
            </a:r>
            <a:r>
              <a:rPr lang="ru-RU" sz="1400" dirty="0" smtClean="0"/>
              <a:t>е </a:t>
            </a:r>
            <a:r>
              <a:rPr lang="en-US" sz="1400" dirty="0" err="1" smtClean="0"/>
              <a:t>поверхностного</a:t>
            </a:r>
            <a:r>
              <a:rPr lang="en-US" sz="1400" dirty="0" smtClean="0"/>
              <a:t> </a:t>
            </a:r>
            <a:r>
              <a:rPr lang="en-US" sz="1400" dirty="0" err="1" smtClean="0"/>
              <a:t>состояния</a:t>
            </a:r>
            <a:r>
              <a:rPr lang="en-US" sz="1400" dirty="0" smtClean="0"/>
              <a:t>, </a:t>
            </a:r>
            <a:r>
              <a:rPr lang="en-US" sz="1400" dirty="0" err="1" smtClean="0"/>
              <a:t>обусловленное</a:t>
            </a:r>
            <a:r>
              <a:rPr lang="en-US" sz="1400" dirty="0" smtClean="0"/>
              <a:t> </a:t>
            </a:r>
            <a:r>
              <a:rPr lang="en-US" sz="1400" dirty="0" err="1" smtClean="0"/>
              <a:t>таким</a:t>
            </a:r>
            <a:r>
              <a:rPr lang="en-US" sz="1400" dirty="0" smtClean="0"/>
              <a:t> </a:t>
            </a:r>
            <a:r>
              <a:rPr lang="en-US" sz="1400" dirty="0" err="1" smtClean="0"/>
              <a:t>рассеянием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	</a:t>
            </a:r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	</a:t>
            </a:r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Постановка задачи</a:t>
            </a:r>
            <a:endParaRPr lang="en-US" dirty="0" smtClean="0"/>
          </a:p>
        </p:txBody>
      </p:sp>
      <p:sp>
        <p:nvSpPr>
          <p:cNvPr id="10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В простейшем однозонном приближении </a:t>
            </a:r>
            <a:r>
              <a:rPr lang="en-US" sz="1400" dirty="0" smtClean="0"/>
              <a:t>[3] </a:t>
            </a:r>
            <a:r>
              <a:rPr lang="ru-RU" sz="1400" dirty="0" smtClean="0"/>
              <a:t>для невырожденных энергетических зон кристаллической решетки уравнение Шредингера для огибающей функции имеет вид:</a:t>
            </a:r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                                                                                                                                                    </a:t>
            </a:r>
          </a:p>
          <a:p>
            <a:pPr eaLnBrk="1" hangingPunct="1"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С целью максимально упростить задачу будем считать, что потенциалы ям имеют вид       -функций. В рассматриваемой модели</a:t>
            </a:r>
            <a:r>
              <a:rPr lang="en-US" sz="1400" dirty="0" smtClean="0"/>
              <a:t> </a:t>
            </a:r>
            <a:r>
              <a:rPr lang="ru-RU" sz="1400" dirty="0" smtClean="0"/>
              <a:t>неровность поверхности можно описать, вводя зависимость мощности потенциала поверхностного слоя от координат точек слоя </a:t>
            </a:r>
            <a:r>
              <a:rPr lang="en-US" sz="1400" dirty="0" smtClean="0"/>
              <a:t>[4].</a:t>
            </a:r>
            <a:r>
              <a:rPr lang="ru-RU" sz="1400" strike="sngStrike" dirty="0" smtClean="0"/>
              <a:t>  </a:t>
            </a:r>
            <a:endParaRPr lang="ru-RU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                                                                                                                                                    - </a:t>
            </a:r>
            <a:r>
              <a:rPr lang="ru-RU" sz="1400" dirty="0" smtClean="0"/>
              <a:t>период сверхрешетки</a:t>
            </a: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                                                                                                                                                     - </a:t>
            </a:r>
            <a:r>
              <a:rPr lang="ru-RU" sz="1400" dirty="0" smtClean="0"/>
              <a:t>мощность поверхностного 						             потенциала</a:t>
            </a: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                                                                                                                                                     - </a:t>
            </a:r>
            <a:r>
              <a:rPr lang="ru-RU" sz="1400" dirty="0" smtClean="0"/>
              <a:t>потенциал</a:t>
            </a:r>
            <a:r>
              <a:rPr lang="ru-RU" sz="1400" dirty="0" smtClean="0"/>
              <a:t>						            </a:t>
            </a:r>
            <a:r>
              <a:rPr lang="en-US" sz="1400" dirty="0" smtClean="0"/>
              <a:t>                       </a:t>
            </a:r>
            <a:r>
              <a:rPr lang="ru-RU" sz="1400" dirty="0" smtClean="0"/>
              <a:t> </a:t>
            </a:r>
            <a:r>
              <a:rPr lang="ru-RU" sz="1400" dirty="0" smtClean="0"/>
              <a:t>внешнего  пространства</a:t>
            </a: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                                                                                                                                                     - </a:t>
            </a:r>
            <a:r>
              <a:rPr lang="ru-RU" sz="1400" dirty="0" smtClean="0"/>
              <a:t>мощность потенциала 						             сверхрешетки</a:t>
            </a: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					</a:t>
            </a:r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</p:txBody>
      </p:sp>
      <p:sp>
        <p:nvSpPr>
          <p:cNvPr id="103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2209800" y="2133600"/>
          <a:ext cx="3389313" cy="685800"/>
        </p:xfrm>
        <a:graphic>
          <a:graphicData uri="http://schemas.openxmlformats.org/presentationml/2006/ole">
            <p:oleObj spid="_x0000_s1026" name="Формула" r:id="rId3" imgW="2451100" imgH="495300" progId="Equation.3">
              <p:embed/>
            </p:oleObj>
          </a:graphicData>
        </a:graphic>
      </p:graphicFrame>
      <p:sp>
        <p:nvSpPr>
          <p:cNvPr id="1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3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3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3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1044" name="Group 62"/>
          <p:cNvGrpSpPr>
            <a:grpSpLocks noChangeAspect="1"/>
          </p:cNvGrpSpPr>
          <p:nvPr/>
        </p:nvGrpSpPr>
        <p:grpSpPr bwMode="auto">
          <a:xfrm>
            <a:off x="838200" y="3505200"/>
            <a:ext cx="3505200" cy="3060700"/>
            <a:chOff x="14" y="200"/>
            <a:chExt cx="8726" cy="8218"/>
          </a:xfrm>
        </p:grpSpPr>
        <p:sp>
          <p:nvSpPr>
            <p:cNvPr id="1046" name="AutoShape 118"/>
            <p:cNvSpPr>
              <a:spLocks noChangeAspect="1" noChangeArrowheads="1" noTextEdit="1"/>
            </p:cNvSpPr>
            <p:nvPr/>
          </p:nvSpPr>
          <p:spPr bwMode="auto">
            <a:xfrm>
              <a:off x="14" y="200"/>
              <a:ext cx="8726" cy="8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Rectangle 116"/>
            <p:cNvSpPr>
              <a:spLocks noChangeArrowheads="1"/>
            </p:cNvSpPr>
            <p:nvPr/>
          </p:nvSpPr>
          <p:spPr bwMode="auto">
            <a:xfrm>
              <a:off x="2916" y="7330"/>
              <a:ext cx="1309" cy="7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48" name="Line 115"/>
            <p:cNvSpPr>
              <a:spLocks noChangeShapeType="1"/>
            </p:cNvSpPr>
            <p:nvPr/>
          </p:nvSpPr>
          <p:spPr bwMode="auto">
            <a:xfrm>
              <a:off x="1110" y="4466"/>
              <a:ext cx="7245" cy="1"/>
            </a:xfrm>
            <a:prstGeom prst="line">
              <a:avLst/>
            </a:prstGeom>
            <a:noFill/>
            <a:ln w="9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14"/>
            <p:cNvSpPr>
              <a:spLocks/>
            </p:cNvSpPr>
            <p:nvPr/>
          </p:nvSpPr>
          <p:spPr bwMode="auto">
            <a:xfrm>
              <a:off x="8320" y="4374"/>
              <a:ext cx="372" cy="190"/>
            </a:xfrm>
            <a:custGeom>
              <a:avLst/>
              <a:gdLst>
                <a:gd name="T0" fmla="*/ 0 w 372"/>
                <a:gd name="T1" fmla="*/ 0 h 190"/>
                <a:gd name="T2" fmla="*/ 6 w 372"/>
                <a:gd name="T3" fmla="*/ 10 h 190"/>
                <a:gd name="T4" fmla="*/ 18 w 372"/>
                <a:gd name="T5" fmla="*/ 36 h 190"/>
                <a:gd name="T6" fmla="*/ 24 w 372"/>
                <a:gd name="T7" fmla="*/ 51 h 190"/>
                <a:gd name="T8" fmla="*/ 29 w 372"/>
                <a:gd name="T9" fmla="*/ 66 h 190"/>
                <a:gd name="T10" fmla="*/ 33 w 372"/>
                <a:gd name="T11" fmla="*/ 81 h 190"/>
                <a:gd name="T12" fmla="*/ 35 w 372"/>
                <a:gd name="T13" fmla="*/ 92 h 190"/>
                <a:gd name="T14" fmla="*/ 33 w 372"/>
                <a:gd name="T15" fmla="*/ 104 h 190"/>
                <a:gd name="T16" fmla="*/ 29 w 372"/>
                <a:gd name="T17" fmla="*/ 118 h 190"/>
                <a:gd name="T18" fmla="*/ 24 w 372"/>
                <a:gd name="T19" fmla="*/ 134 h 190"/>
                <a:gd name="T20" fmla="*/ 18 w 372"/>
                <a:gd name="T21" fmla="*/ 150 h 190"/>
                <a:gd name="T22" fmla="*/ 6 w 372"/>
                <a:gd name="T23" fmla="*/ 178 h 190"/>
                <a:gd name="T24" fmla="*/ 0 w 372"/>
                <a:gd name="T25" fmla="*/ 190 h 190"/>
                <a:gd name="T26" fmla="*/ 372 w 372"/>
                <a:gd name="T27" fmla="*/ 92 h 190"/>
                <a:gd name="T28" fmla="*/ 0 w 372"/>
                <a:gd name="T29" fmla="*/ 0 h 19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2"/>
                <a:gd name="T46" fmla="*/ 0 h 190"/>
                <a:gd name="T47" fmla="*/ 372 w 372"/>
                <a:gd name="T48" fmla="*/ 190 h 19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2" h="190">
                  <a:moveTo>
                    <a:pt x="0" y="0"/>
                  </a:moveTo>
                  <a:lnTo>
                    <a:pt x="6" y="10"/>
                  </a:lnTo>
                  <a:lnTo>
                    <a:pt x="18" y="36"/>
                  </a:lnTo>
                  <a:lnTo>
                    <a:pt x="24" y="51"/>
                  </a:lnTo>
                  <a:lnTo>
                    <a:pt x="29" y="66"/>
                  </a:lnTo>
                  <a:lnTo>
                    <a:pt x="33" y="81"/>
                  </a:lnTo>
                  <a:lnTo>
                    <a:pt x="35" y="92"/>
                  </a:lnTo>
                  <a:lnTo>
                    <a:pt x="33" y="104"/>
                  </a:lnTo>
                  <a:lnTo>
                    <a:pt x="29" y="118"/>
                  </a:lnTo>
                  <a:lnTo>
                    <a:pt x="24" y="134"/>
                  </a:lnTo>
                  <a:lnTo>
                    <a:pt x="18" y="150"/>
                  </a:lnTo>
                  <a:lnTo>
                    <a:pt x="6" y="178"/>
                  </a:lnTo>
                  <a:lnTo>
                    <a:pt x="0" y="190"/>
                  </a:lnTo>
                  <a:lnTo>
                    <a:pt x="372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Line 113"/>
            <p:cNvSpPr>
              <a:spLocks noChangeShapeType="1"/>
            </p:cNvSpPr>
            <p:nvPr/>
          </p:nvSpPr>
          <p:spPr bwMode="auto">
            <a:xfrm flipV="1">
              <a:off x="2915" y="665"/>
              <a:ext cx="1" cy="7753"/>
            </a:xfrm>
            <a:prstGeom prst="line">
              <a:avLst/>
            </a:prstGeom>
            <a:noFill/>
            <a:ln w="9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12"/>
            <p:cNvSpPr>
              <a:spLocks/>
            </p:cNvSpPr>
            <p:nvPr/>
          </p:nvSpPr>
          <p:spPr bwMode="auto">
            <a:xfrm>
              <a:off x="2817" y="344"/>
              <a:ext cx="200" cy="354"/>
            </a:xfrm>
            <a:custGeom>
              <a:avLst/>
              <a:gdLst>
                <a:gd name="T0" fmla="*/ 0 w 200"/>
                <a:gd name="T1" fmla="*/ 354 h 354"/>
                <a:gd name="T2" fmla="*/ 11 w 200"/>
                <a:gd name="T3" fmla="*/ 349 h 354"/>
                <a:gd name="T4" fmla="*/ 38 w 200"/>
                <a:gd name="T5" fmla="*/ 337 h 354"/>
                <a:gd name="T6" fmla="*/ 54 w 200"/>
                <a:gd name="T7" fmla="*/ 331 h 354"/>
                <a:gd name="T8" fmla="*/ 70 w 200"/>
                <a:gd name="T9" fmla="*/ 326 h 354"/>
                <a:gd name="T10" fmla="*/ 85 w 200"/>
                <a:gd name="T11" fmla="*/ 322 h 354"/>
                <a:gd name="T12" fmla="*/ 98 w 200"/>
                <a:gd name="T13" fmla="*/ 321 h 354"/>
                <a:gd name="T14" fmla="*/ 109 w 200"/>
                <a:gd name="T15" fmla="*/ 322 h 354"/>
                <a:gd name="T16" fmla="*/ 124 w 200"/>
                <a:gd name="T17" fmla="*/ 326 h 354"/>
                <a:gd name="T18" fmla="*/ 141 w 200"/>
                <a:gd name="T19" fmla="*/ 331 h 354"/>
                <a:gd name="T20" fmla="*/ 158 w 200"/>
                <a:gd name="T21" fmla="*/ 337 h 354"/>
                <a:gd name="T22" fmla="*/ 187 w 200"/>
                <a:gd name="T23" fmla="*/ 349 h 354"/>
                <a:gd name="T24" fmla="*/ 200 w 200"/>
                <a:gd name="T25" fmla="*/ 354 h 354"/>
                <a:gd name="T26" fmla="*/ 98 w 200"/>
                <a:gd name="T27" fmla="*/ 0 h 354"/>
                <a:gd name="T28" fmla="*/ 0 w 200"/>
                <a:gd name="T29" fmla="*/ 354 h 35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00"/>
                <a:gd name="T46" fmla="*/ 0 h 354"/>
                <a:gd name="T47" fmla="*/ 200 w 200"/>
                <a:gd name="T48" fmla="*/ 354 h 35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00" h="354">
                  <a:moveTo>
                    <a:pt x="0" y="354"/>
                  </a:moveTo>
                  <a:lnTo>
                    <a:pt x="11" y="349"/>
                  </a:lnTo>
                  <a:lnTo>
                    <a:pt x="38" y="337"/>
                  </a:lnTo>
                  <a:lnTo>
                    <a:pt x="54" y="331"/>
                  </a:lnTo>
                  <a:lnTo>
                    <a:pt x="70" y="326"/>
                  </a:lnTo>
                  <a:lnTo>
                    <a:pt x="85" y="322"/>
                  </a:lnTo>
                  <a:lnTo>
                    <a:pt x="98" y="321"/>
                  </a:lnTo>
                  <a:lnTo>
                    <a:pt x="109" y="322"/>
                  </a:lnTo>
                  <a:lnTo>
                    <a:pt x="124" y="326"/>
                  </a:lnTo>
                  <a:lnTo>
                    <a:pt x="141" y="331"/>
                  </a:lnTo>
                  <a:lnTo>
                    <a:pt x="158" y="337"/>
                  </a:lnTo>
                  <a:lnTo>
                    <a:pt x="187" y="349"/>
                  </a:lnTo>
                  <a:lnTo>
                    <a:pt x="200" y="354"/>
                  </a:lnTo>
                  <a:lnTo>
                    <a:pt x="98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Line 111"/>
            <p:cNvSpPr>
              <a:spLocks noChangeShapeType="1"/>
            </p:cNvSpPr>
            <p:nvPr/>
          </p:nvSpPr>
          <p:spPr bwMode="auto">
            <a:xfrm flipH="1">
              <a:off x="14" y="3086"/>
              <a:ext cx="2901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Line 110"/>
            <p:cNvSpPr>
              <a:spLocks noChangeShapeType="1"/>
            </p:cNvSpPr>
            <p:nvPr/>
          </p:nvSpPr>
          <p:spPr bwMode="auto">
            <a:xfrm>
              <a:off x="3015" y="4473"/>
              <a:ext cx="1" cy="2473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Line 109"/>
            <p:cNvSpPr>
              <a:spLocks noChangeShapeType="1"/>
            </p:cNvSpPr>
            <p:nvPr/>
          </p:nvSpPr>
          <p:spPr bwMode="auto">
            <a:xfrm flipH="1">
              <a:off x="2915" y="6946"/>
              <a:ext cx="100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Line 108"/>
            <p:cNvSpPr>
              <a:spLocks noChangeShapeType="1"/>
            </p:cNvSpPr>
            <p:nvPr/>
          </p:nvSpPr>
          <p:spPr bwMode="auto">
            <a:xfrm>
              <a:off x="4614" y="4473"/>
              <a:ext cx="1" cy="1087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Line 107"/>
            <p:cNvSpPr>
              <a:spLocks noChangeShapeType="1"/>
            </p:cNvSpPr>
            <p:nvPr/>
          </p:nvSpPr>
          <p:spPr bwMode="auto">
            <a:xfrm>
              <a:off x="4700" y="4486"/>
              <a:ext cx="1" cy="1074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Line 106"/>
            <p:cNvSpPr>
              <a:spLocks noChangeShapeType="1"/>
            </p:cNvSpPr>
            <p:nvPr/>
          </p:nvSpPr>
          <p:spPr bwMode="auto">
            <a:xfrm>
              <a:off x="4611" y="5560"/>
              <a:ext cx="78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8" name="Line 105"/>
            <p:cNvSpPr>
              <a:spLocks noChangeShapeType="1"/>
            </p:cNvSpPr>
            <p:nvPr/>
          </p:nvSpPr>
          <p:spPr bwMode="auto">
            <a:xfrm>
              <a:off x="5329" y="4473"/>
              <a:ext cx="1" cy="1087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9" name="Line 104"/>
            <p:cNvSpPr>
              <a:spLocks noChangeShapeType="1"/>
            </p:cNvSpPr>
            <p:nvPr/>
          </p:nvSpPr>
          <p:spPr bwMode="auto">
            <a:xfrm>
              <a:off x="5429" y="4486"/>
              <a:ext cx="1" cy="1074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0" name="Line 103"/>
            <p:cNvSpPr>
              <a:spLocks noChangeShapeType="1"/>
            </p:cNvSpPr>
            <p:nvPr/>
          </p:nvSpPr>
          <p:spPr bwMode="auto">
            <a:xfrm>
              <a:off x="5329" y="5560"/>
              <a:ext cx="100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1" name="Line 102"/>
            <p:cNvSpPr>
              <a:spLocks noChangeShapeType="1"/>
            </p:cNvSpPr>
            <p:nvPr/>
          </p:nvSpPr>
          <p:spPr bwMode="auto">
            <a:xfrm>
              <a:off x="6057" y="4473"/>
              <a:ext cx="1" cy="1072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2" name="Line 101"/>
            <p:cNvSpPr>
              <a:spLocks noChangeShapeType="1"/>
            </p:cNvSpPr>
            <p:nvPr/>
          </p:nvSpPr>
          <p:spPr bwMode="auto">
            <a:xfrm>
              <a:off x="6157" y="4473"/>
              <a:ext cx="1" cy="1072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3" name="Line 100"/>
            <p:cNvSpPr>
              <a:spLocks noChangeShapeType="1"/>
            </p:cNvSpPr>
            <p:nvPr/>
          </p:nvSpPr>
          <p:spPr bwMode="auto">
            <a:xfrm>
              <a:off x="6060" y="5545"/>
              <a:ext cx="94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4" name="Line 99"/>
            <p:cNvSpPr>
              <a:spLocks noChangeShapeType="1"/>
            </p:cNvSpPr>
            <p:nvPr/>
          </p:nvSpPr>
          <p:spPr bwMode="auto">
            <a:xfrm>
              <a:off x="3828" y="4473"/>
              <a:ext cx="1" cy="1114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" name="Line 98"/>
            <p:cNvSpPr>
              <a:spLocks noChangeShapeType="1"/>
            </p:cNvSpPr>
            <p:nvPr/>
          </p:nvSpPr>
          <p:spPr bwMode="auto">
            <a:xfrm>
              <a:off x="3915" y="4473"/>
              <a:ext cx="1" cy="1100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6" name="Line 97"/>
            <p:cNvSpPr>
              <a:spLocks noChangeShapeType="1"/>
            </p:cNvSpPr>
            <p:nvPr/>
          </p:nvSpPr>
          <p:spPr bwMode="auto">
            <a:xfrm>
              <a:off x="3828" y="5587"/>
              <a:ext cx="87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7" name="Line 96"/>
            <p:cNvSpPr>
              <a:spLocks noChangeShapeType="1"/>
            </p:cNvSpPr>
            <p:nvPr/>
          </p:nvSpPr>
          <p:spPr bwMode="auto">
            <a:xfrm>
              <a:off x="3828" y="4473"/>
              <a:ext cx="1" cy="1114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8" name="Line 95"/>
            <p:cNvSpPr>
              <a:spLocks noChangeShapeType="1"/>
            </p:cNvSpPr>
            <p:nvPr/>
          </p:nvSpPr>
          <p:spPr bwMode="auto">
            <a:xfrm>
              <a:off x="3915" y="4473"/>
              <a:ext cx="1" cy="1100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9" name="Line 94"/>
            <p:cNvSpPr>
              <a:spLocks noChangeShapeType="1"/>
            </p:cNvSpPr>
            <p:nvPr/>
          </p:nvSpPr>
          <p:spPr bwMode="auto">
            <a:xfrm>
              <a:off x="3828" y="5587"/>
              <a:ext cx="87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0" name="Line 93"/>
            <p:cNvSpPr>
              <a:spLocks noChangeShapeType="1"/>
            </p:cNvSpPr>
            <p:nvPr/>
          </p:nvSpPr>
          <p:spPr bwMode="auto">
            <a:xfrm>
              <a:off x="3828" y="4473"/>
              <a:ext cx="1" cy="1114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1" name="Line 92"/>
            <p:cNvSpPr>
              <a:spLocks noChangeShapeType="1"/>
            </p:cNvSpPr>
            <p:nvPr/>
          </p:nvSpPr>
          <p:spPr bwMode="auto">
            <a:xfrm>
              <a:off x="3915" y="4473"/>
              <a:ext cx="1" cy="1100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2" name="Line 91"/>
            <p:cNvSpPr>
              <a:spLocks noChangeShapeType="1"/>
            </p:cNvSpPr>
            <p:nvPr/>
          </p:nvSpPr>
          <p:spPr bwMode="auto">
            <a:xfrm>
              <a:off x="3828" y="5587"/>
              <a:ext cx="87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3" name="Line 90"/>
            <p:cNvSpPr>
              <a:spLocks noChangeShapeType="1"/>
            </p:cNvSpPr>
            <p:nvPr/>
          </p:nvSpPr>
          <p:spPr bwMode="auto">
            <a:xfrm>
              <a:off x="3828" y="4473"/>
              <a:ext cx="1" cy="1114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4" name="Line 89"/>
            <p:cNvSpPr>
              <a:spLocks noChangeShapeType="1"/>
            </p:cNvSpPr>
            <p:nvPr/>
          </p:nvSpPr>
          <p:spPr bwMode="auto">
            <a:xfrm>
              <a:off x="3915" y="4473"/>
              <a:ext cx="1" cy="1100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" name="Line 88"/>
            <p:cNvSpPr>
              <a:spLocks noChangeShapeType="1"/>
            </p:cNvSpPr>
            <p:nvPr/>
          </p:nvSpPr>
          <p:spPr bwMode="auto">
            <a:xfrm>
              <a:off x="3828" y="5587"/>
              <a:ext cx="87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6" name="Line 87"/>
            <p:cNvSpPr>
              <a:spLocks noChangeShapeType="1"/>
            </p:cNvSpPr>
            <p:nvPr/>
          </p:nvSpPr>
          <p:spPr bwMode="auto">
            <a:xfrm>
              <a:off x="3828" y="4473"/>
              <a:ext cx="1" cy="1114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7" name="Line 86"/>
            <p:cNvSpPr>
              <a:spLocks noChangeShapeType="1"/>
            </p:cNvSpPr>
            <p:nvPr/>
          </p:nvSpPr>
          <p:spPr bwMode="auto">
            <a:xfrm>
              <a:off x="3915" y="4473"/>
              <a:ext cx="1" cy="1100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8" name="Line 85"/>
            <p:cNvSpPr>
              <a:spLocks noChangeShapeType="1"/>
            </p:cNvSpPr>
            <p:nvPr/>
          </p:nvSpPr>
          <p:spPr bwMode="auto">
            <a:xfrm>
              <a:off x="3828" y="5587"/>
              <a:ext cx="87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9" name="Line 84"/>
            <p:cNvSpPr>
              <a:spLocks noChangeShapeType="1"/>
            </p:cNvSpPr>
            <p:nvPr/>
          </p:nvSpPr>
          <p:spPr bwMode="auto">
            <a:xfrm>
              <a:off x="3828" y="4473"/>
              <a:ext cx="1" cy="1114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0" name="Line 83"/>
            <p:cNvSpPr>
              <a:spLocks noChangeShapeType="1"/>
            </p:cNvSpPr>
            <p:nvPr/>
          </p:nvSpPr>
          <p:spPr bwMode="auto">
            <a:xfrm>
              <a:off x="3915" y="4473"/>
              <a:ext cx="1" cy="1100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1" name="Line 82"/>
            <p:cNvSpPr>
              <a:spLocks noChangeShapeType="1"/>
            </p:cNvSpPr>
            <p:nvPr/>
          </p:nvSpPr>
          <p:spPr bwMode="auto">
            <a:xfrm>
              <a:off x="3828" y="5587"/>
              <a:ext cx="87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2" name="Line 81"/>
            <p:cNvSpPr>
              <a:spLocks noChangeShapeType="1"/>
            </p:cNvSpPr>
            <p:nvPr/>
          </p:nvSpPr>
          <p:spPr bwMode="auto">
            <a:xfrm>
              <a:off x="6729" y="4473"/>
              <a:ext cx="1" cy="1046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3" name="Line 80"/>
            <p:cNvSpPr>
              <a:spLocks noChangeShapeType="1"/>
            </p:cNvSpPr>
            <p:nvPr/>
          </p:nvSpPr>
          <p:spPr bwMode="auto">
            <a:xfrm>
              <a:off x="6829" y="4473"/>
              <a:ext cx="1" cy="1046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4" name="Line 79"/>
            <p:cNvSpPr>
              <a:spLocks noChangeShapeType="1"/>
            </p:cNvSpPr>
            <p:nvPr/>
          </p:nvSpPr>
          <p:spPr bwMode="auto">
            <a:xfrm>
              <a:off x="6743" y="5519"/>
              <a:ext cx="71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5" name="Line 78"/>
            <p:cNvSpPr>
              <a:spLocks noChangeShapeType="1"/>
            </p:cNvSpPr>
            <p:nvPr/>
          </p:nvSpPr>
          <p:spPr bwMode="auto">
            <a:xfrm>
              <a:off x="7386" y="4473"/>
              <a:ext cx="1" cy="1032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6" name="Line 77"/>
            <p:cNvSpPr>
              <a:spLocks noChangeShapeType="1"/>
            </p:cNvSpPr>
            <p:nvPr/>
          </p:nvSpPr>
          <p:spPr bwMode="auto">
            <a:xfrm>
              <a:off x="7486" y="4473"/>
              <a:ext cx="1" cy="1032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7" name="Line 76"/>
            <p:cNvSpPr>
              <a:spLocks noChangeShapeType="1"/>
            </p:cNvSpPr>
            <p:nvPr/>
          </p:nvSpPr>
          <p:spPr bwMode="auto">
            <a:xfrm>
              <a:off x="7399" y="5519"/>
              <a:ext cx="87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8" name="Line 75"/>
            <p:cNvSpPr>
              <a:spLocks noChangeShapeType="1"/>
            </p:cNvSpPr>
            <p:nvPr/>
          </p:nvSpPr>
          <p:spPr bwMode="auto">
            <a:xfrm>
              <a:off x="8043" y="4473"/>
              <a:ext cx="1" cy="1032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9" name="Line 74"/>
            <p:cNvSpPr>
              <a:spLocks noChangeShapeType="1"/>
            </p:cNvSpPr>
            <p:nvPr/>
          </p:nvSpPr>
          <p:spPr bwMode="auto">
            <a:xfrm>
              <a:off x="8143" y="4473"/>
              <a:ext cx="1" cy="1032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90" name="Line 73"/>
            <p:cNvSpPr>
              <a:spLocks noChangeShapeType="1"/>
            </p:cNvSpPr>
            <p:nvPr/>
          </p:nvSpPr>
          <p:spPr bwMode="auto">
            <a:xfrm>
              <a:off x="8056" y="5505"/>
              <a:ext cx="72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091" name="Picture 7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519" y="4750"/>
              <a:ext cx="22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92" name="Picture 7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33" y="373"/>
              <a:ext cx="27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93" name="Picture 7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101" y="6776"/>
              <a:ext cx="290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94" name="Picture 69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004" y="5301"/>
              <a:ext cx="273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95" name="Picture 6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004" y="4523"/>
              <a:ext cx="221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96" name="Picture 67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965" y="2902"/>
              <a:ext cx="25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97" name="Line 66"/>
            <p:cNvSpPr>
              <a:spLocks noChangeShapeType="1"/>
            </p:cNvSpPr>
            <p:nvPr/>
          </p:nvSpPr>
          <p:spPr bwMode="auto">
            <a:xfrm>
              <a:off x="3016" y="6955"/>
              <a:ext cx="1" cy="762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98" name="Line 65"/>
            <p:cNvSpPr>
              <a:spLocks noChangeShapeType="1"/>
            </p:cNvSpPr>
            <p:nvPr/>
          </p:nvSpPr>
          <p:spPr bwMode="auto">
            <a:xfrm flipH="1">
              <a:off x="2914" y="7717"/>
              <a:ext cx="102" cy="1"/>
            </a:xfrm>
            <a:prstGeom prst="line">
              <a:avLst/>
            </a:prstGeom>
            <a:noFill/>
            <a:ln w="9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099" name="Picture 6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101" y="6776"/>
              <a:ext cx="290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00" name="Picture 6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101" y="6776"/>
              <a:ext cx="290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027" name="Object 117"/>
          <p:cNvGraphicFramePr>
            <a:graphicFrameLocks noChangeAspect="1"/>
          </p:cNvGraphicFramePr>
          <p:nvPr/>
        </p:nvGraphicFramePr>
        <p:xfrm>
          <a:off x="2209800" y="6172200"/>
          <a:ext cx="647700" cy="228600"/>
        </p:xfrm>
        <a:graphic>
          <a:graphicData uri="http://schemas.openxmlformats.org/presentationml/2006/ole">
            <p:oleObj spid="_x0000_s1027" r:id="rId10" imgW="647700" imgH="228600" progId="">
              <p:embed/>
            </p:oleObj>
          </a:graphicData>
        </a:graphic>
      </p:graphicFrame>
      <p:graphicFrame>
        <p:nvGraphicFramePr>
          <p:cNvPr id="1028" name="Object 22"/>
          <p:cNvGraphicFramePr>
            <a:graphicFrameLocks noChangeAspect="1"/>
          </p:cNvGraphicFramePr>
          <p:nvPr/>
        </p:nvGraphicFramePr>
        <p:xfrm>
          <a:off x="6096000" y="4267200"/>
          <a:ext cx="228600" cy="244475"/>
        </p:xfrm>
        <a:graphic>
          <a:graphicData uri="http://schemas.openxmlformats.org/presentationml/2006/ole">
            <p:oleObj spid="_x0000_s1028" name="Формула" r:id="rId11" imgW="139639" imgH="152334" progId="Equation.3">
              <p:embed/>
            </p:oleObj>
          </a:graphicData>
        </a:graphic>
      </p:graphicFrame>
      <p:graphicFrame>
        <p:nvGraphicFramePr>
          <p:cNvPr id="1029" name="Object 23"/>
          <p:cNvGraphicFramePr>
            <a:graphicFrameLocks noChangeAspect="1"/>
          </p:cNvGraphicFramePr>
          <p:nvPr/>
        </p:nvGraphicFramePr>
        <p:xfrm>
          <a:off x="6096000" y="5410200"/>
          <a:ext cx="312738" cy="390525"/>
        </p:xfrm>
        <a:graphic>
          <a:graphicData uri="http://schemas.openxmlformats.org/presentationml/2006/ole">
            <p:oleObj spid="_x0000_s1029" name="Формула" r:id="rId12" imgW="190417" imgH="241195" progId="Equation.3">
              <p:embed/>
            </p:oleObj>
          </a:graphicData>
        </a:graphic>
      </p:graphicFrame>
      <p:graphicFrame>
        <p:nvGraphicFramePr>
          <p:cNvPr id="1030" name="Object 24"/>
          <p:cNvGraphicFramePr>
            <a:graphicFrameLocks noChangeAspect="1"/>
          </p:cNvGraphicFramePr>
          <p:nvPr/>
        </p:nvGraphicFramePr>
        <p:xfrm>
          <a:off x="6172200" y="5029200"/>
          <a:ext cx="228600" cy="271463"/>
        </p:xfrm>
        <a:graphic>
          <a:graphicData uri="http://schemas.openxmlformats.org/presentationml/2006/ole">
            <p:oleObj spid="_x0000_s1030" name="Формула" r:id="rId13" imgW="152202" imgH="177569" progId="Equation.3">
              <p:embed/>
            </p:oleObj>
          </a:graphicData>
        </a:graphic>
      </p:graphicFrame>
      <p:graphicFrame>
        <p:nvGraphicFramePr>
          <p:cNvPr id="1031" name="Object 25"/>
          <p:cNvGraphicFramePr>
            <a:graphicFrameLocks noChangeAspect="1"/>
          </p:cNvGraphicFramePr>
          <p:nvPr/>
        </p:nvGraphicFramePr>
        <p:xfrm>
          <a:off x="5334000" y="4495800"/>
          <a:ext cx="1042988" cy="314325"/>
        </p:xfrm>
        <a:graphic>
          <a:graphicData uri="http://schemas.openxmlformats.org/presentationml/2006/ole">
            <p:oleObj spid="_x0000_s1031" name="Формула" r:id="rId14" imgW="787400" imgH="241300" progId="Equation.3">
              <p:embed/>
            </p:oleObj>
          </a:graphicData>
        </a:graphic>
      </p:graphicFrame>
      <p:sp>
        <p:nvSpPr>
          <p:cNvPr id="104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2" name="Object 26"/>
          <p:cNvGraphicFramePr>
            <a:graphicFrameLocks noChangeAspect="1"/>
          </p:cNvGraphicFramePr>
          <p:nvPr/>
        </p:nvGraphicFramePr>
        <p:xfrm>
          <a:off x="7543800" y="2895600"/>
          <a:ext cx="173038" cy="266700"/>
        </p:xfrm>
        <a:graphic>
          <a:graphicData uri="http://schemas.openxmlformats.org/presentationml/2006/ole">
            <p:oleObj spid="_x0000_s1032" r:id="rId15" imgW="126890" imgH="19033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В результате приходим к уравнению Шредингера</a:t>
            </a:r>
            <a:r>
              <a:rPr lang="en-US" sz="1400" dirty="0" smtClean="0"/>
              <a:t>: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  </a:t>
            </a:r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         </a:t>
            </a:r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	- </a:t>
            </a:r>
            <a:r>
              <a:rPr lang="ru-RU" sz="1400" dirty="0" smtClean="0"/>
              <a:t>эффективная масса электрона</a:t>
            </a: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      Z </a:t>
            </a:r>
            <a:r>
              <a:rPr lang="ru-RU" sz="1400" dirty="0" smtClean="0"/>
              <a:t>– ось в направлении препендикулярном плоскости сверхрешетки</a:t>
            </a: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                            - </a:t>
            </a:r>
            <a:r>
              <a:rPr lang="ru-RU" sz="1400" dirty="0" smtClean="0"/>
              <a:t>мощность потенциала поверхностного слоя</a:t>
            </a:r>
            <a:endParaRPr lang="en-US" sz="1400" dirty="0" smtClean="0"/>
          </a:p>
          <a:p>
            <a:pPr eaLnBrk="1" hangingPunct="1">
              <a:buNone/>
            </a:pPr>
            <a:r>
              <a:rPr lang="en-US" sz="1400" dirty="0" smtClean="0"/>
              <a:t>         - </a:t>
            </a:r>
            <a:r>
              <a:rPr lang="ru-RU" sz="1400" dirty="0" smtClean="0"/>
              <a:t>мощность потенциала сверхрешетки</a:t>
            </a:r>
            <a:endParaRPr lang="en-US" sz="1400" dirty="0" smtClean="0"/>
          </a:p>
          <a:p>
            <a:pPr eaLnBrk="1" hangingPunct="1">
              <a:buNone/>
            </a:pPr>
            <a:r>
              <a:rPr lang="ru-RU" sz="1400" dirty="0" smtClean="0"/>
              <a:t>             -</a:t>
            </a:r>
            <a:r>
              <a:rPr lang="en-US" sz="1400" dirty="0" smtClean="0"/>
              <a:t> </a:t>
            </a:r>
            <a:r>
              <a:rPr lang="ru-RU" sz="1400" dirty="0" smtClean="0"/>
              <a:t>мощность потенциала шероховатости поверхности</a:t>
            </a:r>
            <a:endParaRPr lang="en-US" sz="1400" dirty="0" smtClean="0"/>
          </a:p>
          <a:p>
            <a:pPr eaLnBrk="1" hangingPunct="1">
              <a:buNone/>
            </a:pPr>
            <a:r>
              <a:rPr lang="ru-RU" sz="1400" dirty="0" smtClean="0"/>
              <a:t>         -</a:t>
            </a:r>
            <a:r>
              <a:rPr lang="en-US" sz="1400" dirty="0" smtClean="0"/>
              <a:t> </a:t>
            </a:r>
            <a:r>
              <a:rPr lang="ru-RU" sz="1400" dirty="0" smtClean="0"/>
              <a:t>потенциал </a:t>
            </a:r>
            <a:r>
              <a:rPr lang="ru-RU" sz="1400" dirty="0" smtClean="0"/>
              <a:t>внешнего пространства</a:t>
            </a:r>
            <a:endParaRPr lang="en-US" sz="1400" dirty="0" smtClean="0"/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>
              <a:buNone/>
            </a:pPr>
            <a:r>
              <a:rPr lang="ru-RU" sz="1400" dirty="0" smtClean="0"/>
              <a:t> 	Шероховатости поверхности будем считать случайными, т.е.                  есть случайная функция координат, среднее значение которой равно нулю. Будем также считать шероховатости статистически однородными с корреляционной функцией: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Решения уравнения для случая гладкой поверхности, т.е.                  , неоднократно обсуждались в литературе (см., например, </a:t>
            </a:r>
            <a:r>
              <a:rPr lang="en-US" sz="1400" dirty="0" smtClean="0"/>
              <a:t>[</a:t>
            </a:r>
            <a:r>
              <a:rPr lang="ru-RU" sz="1400" dirty="0" smtClean="0"/>
              <a:t>5</a:t>
            </a:r>
            <a:r>
              <a:rPr lang="en-US" sz="1400" dirty="0" smtClean="0"/>
              <a:t>]</a:t>
            </a:r>
            <a:r>
              <a:rPr lang="ru-RU" sz="1400" dirty="0" smtClean="0"/>
              <a:t>). В нашей модели при  </a:t>
            </a:r>
            <a:r>
              <a:rPr lang="en-US" sz="1400" dirty="0" smtClean="0"/>
              <a:t>           </a:t>
            </a:r>
            <a:r>
              <a:rPr lang="ru-RU" sz="1400" dirty="0" smtClean="0"/>
              <a:t>уравнение для гладкой и шероховатой поверхностей совпадают, что позволяет воспользоваться этими результатами.</a:t>
            </a:r>
          </a:p>
          <a:p>
            <a:pPr>
              <a:buNone/>
            </a:pPr>
            <a:endParaRPr lang="ru-RU" sz="1400" dirty="0" smtClean="0"/>
          </a:p>
          <a:p>
            <a:pPr eaLnBrk="1" hangingPunct="1">
              <a:buFont typeface="Arial" charset="0"/>
              <a:buNone/>
            </a:pPr>
            <a:r>
              <a:rPr lang="en-US" sz="1400" dirty="0" smtClean="0"/>
              <a:t>                                                                                                                                 </a:t>
            </a:r>
            <a:endParaRPr lang="en-US" dirty="0" smtClean="0"/>
          </a:p>
        </p:txBody>
      </p:sp>
      <p:sp>
        <p:nvSpPr>
          <p:cNvPr id="2059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60" name="Rectangle 59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61" name="Rectangle 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62" name="Rectangle 120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63" name="Rectangle 1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0" name="Object 121"/>
          <p:cNvGraphicFramePr>
            <a:graphicFrameLocks noChangeAspect="1"/>
          </p:cNvGraphicFramePr>
          <p:nvPr/>
        </p:nvGraphicFramePr>
        <p:xfrm>
          <a:off x="838200" y="4648200"/>
          <a:ext cx="2933700" cy="419100"/>
        </p:xfrm>
        <a:graphic>
          <a:graphicData uri="http://schemas.openxmlformats.org/presentationml/2006/ole">
            <p:oleObj spid="_x0000_s2050" name="Формула" r:id="rId3" imgW="2400300" imgH="342900" progId="Equation.3">
              <p:embed/>
            </p:oleObj>
          </a:graphicData>
        </a:graphic>
      </p:graphicFrame>
      <p:sp>
        <p:nvSpPr>
          <p:cNvPr id="2064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914400" y="762000"/>
          <a:ext cx="7200900" cy="762000"/>
        </p:xfrm>
        <a:graphic>
          <a:graphicData uri="http://schemas.openxmlformats.org/presentationml/2006/ole">
            <p:oleObj spid="_x0000_s2051" name="Формула" r:id="rId4" imgW="5397500" imgH="571500" progId="Equation.3">
              <p:embed/>
            </p:oleObj>
          </a:graphicData>
        </a:graphic>
      </p:graphicFrame>
      <p:graphicFrame>
        <p:nvGraphicFramePr>
          <p:cNvPr id="2052" name="Object 5"/>
          <p:cNvGraphicFramePr>
            <a:graphicFrameLocks noChangeAspect="1"/>
          </p:cNvGraphicFramePr>
          <p:nvPr/>
        </p:nvGraphicFramePr>
        <p:xfrm>
          <a:off x="3657600" y="1676400"/>
          <a:ext cx="1219200" cy="346075"/>
        </p:xfrm>
        <a:graphic>
          <a:graphicData uri="http://schemas.openxmlformats.org/presentationml/2006/ole">
            <p:oleObj spid="_x0000_s2052" name="Формула" r:id="rId5" imgW="838200" imgH="241300" progId="Equation.3">
              <p:embed/>
            </p:oleObj>
          </a:graphicData>
        </a:graphic>
      </p:graphicFrame>
      <p:graphicFrame>
        <p:nvGraphicFramePr>
          <p:cNvPr id="2053" name="Object 73"/>
          <p:cNvGraphicFramePr>
            <a:graphicFrameLocks noChangeAspect="1"/>
          </p:cNvGraphicFramePr>
          <p:nvPr/>
        </p:nvGraphicFramePr>
        <p:xfrm>
          <a:off x="609600" y="2057400"/>
          <a:ext cx="228600" cy="192088"/>
        </p:xfrm>
        <a:graphic>
          <a:graphicData uri="http://schemas.openxmlformats.org/presentationml/2006/ole">
            <p:oleObj spid="_x0000_s2053" r:id="rId6" imgW="177569" imgH="152202" progId="">
              <p:embed/>
            </p:oleObj>
          </a:graphicData>
        </a:graphic>
      </p:graphicFrame>
      <p:graphicFrame>
        <p:nvGraphicFramePr>
          <p:cNvPr id="2054" name="Object 74"/>
          <p:cNvGraphicFramePr>
            <a:graphicFrameLocks noChangeAspect="1"/>
          </p:cNvGraphicFramePr>
          <p:nvPr/>
        </p:nvGraphicFramePr>
        <p:xfrm>
          <a:off x="533400" y="2514600"/>
          <a:ext cx="1042988" cy="314325"/>
        </p:xfrm>
        <a:graphic>
          <a:graphicData uri="http://schemas.openxmlformats.org/presentationml/2006/ole">
            <p:oleObj spid="_x0000_s2054" name="Формула" r:id="rId7" imgW="787400" imgH="241300" progId="Equation.3">
              <p:embed/>
            </p:oleObj>
          </a:graphicData>
        </a:graphic>
      </p:graphicFrame>
      <p:graphicFrame>
        <p:nvGraphicFramePr>
          <p:cNvPr id="2055" name="Object 75"/>
          <p:cNvGraphicFramePr>
            <a:graphicFrameLocks noChangeAspect="1"/>
          </p:cNvGraphicFramePr>
          <p:nvPr/>
        </p:nvGraphicFramePr>
        <p:xfrm>
          <a:off x="533400" y="2743200"/>
          <a:ext cx="312738" cy="390525"/>
        </p:xfrm>
        <a:graphic>
          <a:graphicData uri="http://schemas.openxmlformats.org/presentationml/2006/ole">
            <p:oleObj spid="_x0000_s2055" name="Формула" r:id="rId8" imgW="190417" imgH="241195" progId="Equation.3">
              <p:embed/>
            </p:oleObj>
          </a:graphicData>
        </a:graphic>
      </p:graphicFrame>
      <p:graphicFrame>
        <p:nvGraphicFramePr>
          <p:cNvPr id="2056" name="Object 76"/>
          <p:cNvGraphicFramePr>
            <a:graphicFrameLocks noChangeAspect="1"/>
          </p:cNvGraphicFramePr>
          <p:nvPr/>
        </p:nvGraphicFramePr>
        <p:xfrm>
          <a:off x="457200" y="3048000"/>
          <a:ext cx="590550" cy="314325"/>
        </p:xfrm>
        <a:graphic>
          <a:graphicData uri="http://schemas.openxmlformats.org/presentationml/2006/ole">
            <p:oleObj spid="_x0000_s2056" name="Формула" r:id="rId9" imgW="444307" imgH="241195" progId="Equation.3">
              <p:embed/>
            </p:oleObj>
          </a:graphicData>
        </a:graphic>
      </p:graphicFrame>
      <p:graphicFrame>
        <p:nvGraphicFramePr>
          <p:cNvPr id="2057" name="Object 77"/>
          <p:cNvGraphicFramePr>
            <a:graphicFrameLocks noChangeAspect="1"/>
          </p:cNvGraphicFramePr>
          <p:nvPr/>
        </p:nvGraphicFramePr>
        <p:xfrm>
          <a:off x="533400" y="3276600"/>
          <a:ext cx="228600" cy="271463"/>
        </p:xfrm>
        <a:graphic>
          <a:graphicData uri="http://schemas.openxmlformats.org/presentationml/2006/ole">
            <p:oleObj spid="_x0000_s2057" name="Формула" r:id="rId10" imgW="152202" imgH="177569" progId="Equation.3">
              <p:embed/>
            </p:oleObj>
          </a:graphicData>
        </a:graphic>
      </p:graphicFrame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5486400" y="3733800"/>
          <a:ext cx="609600" cy="324255"/>
        </p:xfrm>
        <a:graphic>
          <a:graphicData uri="http://schemas.openxmlformats.org/presentationml/2006/ole">
            <p:oleObj spid="_x0000_s2065" name="Equation" r:id="rId11" imgW="444307" imgH="241195" progId="Equation.3">
              <p:embed/>
            </p:oleObj>
          </a:graphicData>
        </a:graphic>
      </p:graphicFrame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18"/>
          <p:cNvGraphicFramePr>
            <a:graphicFrameLocks noChangeAspect="1"/>
          </p:cNvGraphicFramePr>
          <p:nvPr/>
        </p:nvGraphicFramePr>
        <p:xfrm>
          <a:off x="5257800" y="5029200"/>
          <a:ext cx="695325" cy="238125"/>
        </p:xfrm>
        <a:graphic>
          <a:graphicData uri="http://schemas.openxmlformats.org/presentationml/2006/ole">
            <p:oleObj spid="_x0000_s2066" name="Equation" r:id="rId12" imgW="698500" imgH="241300" progId="Equation.3">
              <p:embed/>
            </p:oleObj>
          </a:graphicData>
        </a:graphic>
      </p:graphicFrame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5029200" y="5257800"/>
          <a:ext cx="390525" cy="190500"/>
        </p:xfrm>
        <a:graphic>
          <a:graphicData uri="http://schemas.openxmlformats.org/presentationml/2006/ole">
            <p:oleObj spid="_x0000_s2068" name="Equation" r:id="rId13" imgW="393529" imgH="19041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В области  </a:t>
            </a:r>
            <a:r>
              <a:rPr lang="en-US" sz="1400" dirty="0" smtClean="0"/>
              <a:t>          </a:t>
            </a:r>
            <a:r>
              <a:rPr lang="ru-RU" sz="1400" dirty="0" smtClean="0"/>
              <a:t>переменные  </a:t>
            </a:r>
            <a:r>
              <a:rPr lang="en-US" sz="1400" dirty="0" smtClean="0"/>
              <a:t>   </a:t>
            </a:r>
            <a:r>
              <a:rPr lang="ru-RU" sz="1400" dirty="0" smtClean="0"/>
              <a:t>и  </a:t>
            </a:r>
            <a:r>
              <a:rPr lang="en-US" sz="1400" dirty="0" smtClean="0"/>
              <a:t>  </a:t>
            </a:r>
            <a:r>
              <a:rPr lang="ru-RU" sz="1400" dirty="0" smtClean="0"/>
              <a:t>в уравнении разделяются. Уравнение по  </a:t>
            </a:r>
            <a:r>
              <a:rPr lang="en-US" sz="1400" dirty="0" smtClean="0"/>
              <a:t>    </a:t>
            </a:r>
            <a:r>
              <a:rPr lang="ru-RU" sz="1400" dirty="0" smtClean="0"/>
              <a:t>является уравнением для свободной частицы и его решения можно взять в виде плоских волн</a:t>
            </a:r>
            <a:r>
              <a:rPr lang="en-US" sz="1400" dirty="0" smtClean="0"/>
              <a:t>               </a:t>
            </a:r>
            <a:r>
              <a:rPr lang="ru-RU" sz="1400" dirty="0" smtClean="0"/>
              <a:t> </a:t>
            </a:r>
            <a:r>
              <a:rPr lang="en-US" sz="1400" dirty="0" smtClean="0"/>
              <a:t>   </a:t>
            </a:r>
            <a:r>
              <a:rPr lang="ru-RU" sz="1400" dirty="0" smtClean="0"/>
              <a:t>, где</a:t>
            </a:r>
            <a:r>
              <a:rPr lang="en-US" sz="1400" dirty="0" smtClean="0"/>
              <a:t>     </a:t>
            </a:r>
            <a:r>
              <a:rPr lang="ru-RU" sz="1400" dirty="0" smtClean="0"/>
              <a:t> - волновой вектор, параллельный плоскости решетки. Решения уравнения по  </a:t>
            </a:r>
            <a:r>
              <a:rPr lang="en-US" sz="1400" dirty="0" smtClean="0"/>
              <a:t>     </a:t>
            </a:r>
            <a:r>
              <a:rPr lang="ru-RU" sz="1400" dirty="0" smtClean="0"/>
              <a:t>в этой же области 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могут быть в случае  </a:t>
            </a:r>
            <a:r>
              <a:rPr lang="en-US" sz="1400" dirty="0" smtClean="0"/>
              <a:t>              </a:t>
            </a:r>
            <a:r>
              <a:rPr lang="ru-RU" sz="1400" dirty="0" smtClean="0"/>
              <a:t> (убывающие со стороны</a:t>
            </a:r>
            <a:r>
              <a:rPr lang="en-US" sz="1400" dirty="0" smtClean="0"/>
              <a:t>               </a:t>
            </a:r>
            <a:r>
              <a:rPr lang="ru-RU" sz="1400" dirty="0" smtClean="0"/>
              <a:t> решения) выбраны в виде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где </a:t>
            </a:r>
            <a:r>
              <a:rPr lang="en-US" sz="1400" dirty="0" smtClean="0"/>
              <a:t>                            </a:t>
            </a:r>
            <a:r>
              <a:rPr lang="ru-RU" sz="1400" dirty="0" smtClean="0"/>
              <a:t>, а </a:t>
            </a:r>
            <a:r>
              <a:rPr lang="en-US" sz="1400" dirty="0" smtClean="0"/>
              <a:t>             </a:t>
            </a:r>
            <a:r>
              <a:rPr lang="ru-RU" sz="1400" dirty="0" smtClean="0"/>
              <a:t> </a:t>
            </a:r>
            <a:r>
              <a:rPr lang="en-US" sz="1400" dirty="0" smtClean="0"/>
              <a:t>  </a:t>
            </a:r>
            <a:r>
              <a:rPr lang="ru-RU" sz="1400" dirty="0" smtClean="0"/>
              <a:t>в зависимости от </a:t>
            </a:r>
            <a:r>
              <a:rPr lang="en-US" sz="1400" dirty="0" smtClean="0"/>
              <a:t>      </a:t>
            </a:r>
            <a:r>
              <a:rPr lang="ru-RU" sz="1400" dirty="0" smtClean="0"/>
              <a:t>либо блоховские волны вдоль оси</a:t>
            </a:r>
            <a:r>
              <a:rPr lang="en-US" sz="1400" dirty="0" smtClean="0"/>
              <a:t>        </a:t>
            </a:r>
            <a:r>
              <a:rPr lang="ru-RU" sz="1400" dirty="0" smtClean="0"/>
              <a:t> , либо убывающие вглубь решетки поверхностные состояния. Функции  </a:t>
            </a:r>
            <a:r>
              <a:rPr lang="en-US" sz="1400" dirty="0" smtClean="0"/>
              <a:t>               </a:t>
            </a:r>
            <a:r>
              <a:rPr lang="ru-RU" sz="1400" dirty="0" smtClean="0"/>
              <a:t>непрерывны в точке </a:t>
            </a:r>
            <a:r>
              <a:rPr lang="en-US" sz="1400" dirty="0" smtClean="0"/>
              <a:t>           </a:t>
            </a:r>
            <a:r>
              <a:rPr lang="ru-RU" sz="1400" dirty="0" smtClean="0"/>
              <a:t> и</a:t>
            </a:r>
            <a:r>
              <a:rPr lang="en-US" sz="1400" dirty="0" smtClean="0"/>
              <a:t>           </a:t>
            </a:r>
            <a:r>
              <a:rPr lang="ru-RU" sz="1400" dirty="0" smtClean="0"/>
              <a:t> </a:t>
            </a:r>
            <a:r>
              <a:rPr lang="en-US" sz="1400" dirty="0" smtClean="0"/>
              <a:t>       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Общее решение </a:t>
            </a:r>
            <a:r>
              <a:rPr lang="en-US" sz="1400" dirty="0" smtClean="0"/>
              <a:t>                </a:t>
            </a:r>
            <a:r>
              <a:rPr lang="ru-RU" sz="1400" dirty="0" smtClean="0"/>
              <a:t>уравнения представляется линейной комбинацией блоховских и поверхностных волн </a:t>
            </a:r>
            <a:r>
              <a:rPr lang="en-US" sz="1400" dirty="0" smtClean="0"/>
              <a:t>                      </a:t>
            </a:r>
            <a:r>
              <a:rPr lang="ru-RU" sz="1400" dirty="0" smtClean="0"/>
              <a:t>, а энергетический спектр электрона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определяется из условий сшивания волновой функции по  </a:t>
            </a:r>
            <a:r>
              <a:rPr lang="en-US" sz="1400" dirty="0" smtClean="0"/>
              <a:t>         </a:t>
            </a:r>
            <a:r>
              <a:rPr lang="ru-RU" sz="1400" dirty="0" smtClean="0"/>
              <a:t>на поверхности </a:t>
            </a:r>
            <a:r>
              <a:rPr lang="en-US" sz="1400" dirty="0" smtClean="0"/>
              <a:t> 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В случае гладкой поверхности ( </a:t>
            </a:r>
            <a:r>
              <a:rPr lang="en-US" sz="1400" dirty="0" smtClean="0"/>
              <a:t>                 </a:t>
            </a:r>
            <a:r>
              <a:rPr lang="ru-RU" sz="1400" dirty="0" smtClean="0"/>
              <a:t>) условие может выполняться, в том числе, и для чисто поверхностных волн </a:t>
            </a:r>
            <a:r>
              <a:rPr lang="en-US" sz="1400" dirty="0" smtClean="0"/>
              <a:t>[</a:t>
            </a:r>
            <a:r>
              <a:rPr lang="ru-RU" sz="1400" dirty="0" smtClean="0"/>
              <a:t>5</a:t>
            </a:r>
            <a:r>
              <a:rPr lang="en-US" sz="1400" dirty="0" smtClean="0"/>
              <a:t>]</a:t>
            </a:r>
            <a:r>
              <a:rPr lang="ru-RU" sz="1400" dirty="0" smtClean="0"/>
              <a:t>. Эти состояния существуют только при определенных значениях </a:t>
            </a:r>
            <a:r>
              <a:rPr lang="en-US" sz="1400" dirty="0" smtClean="0"/>
              <a:t>      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В случае шероховатой поверхности потенциал шероховатости  </a:t>
            </a:r>
            <a:r>
              <a:rPr lang="en-US" sz="1400" dirty="0" smtClean="0"/>
              <a:t>              </a:t>
            </a:r>
            <a:r>
              <a:rPr lang="ru-RU" sz="1400" dirty="0" smtClean="0"/>
              <a:t>смешивает состояния  </a:t>
            </a:r>
            <a:r>
              <a:rPr lang="en-US" sz="1400" dirty="0" smtClean="0"/>
              <a:t>                 </a:t>
            </a:r>
            <a:r>
              <a:rPr lang="ru-RU" sz="1400" dirty="0" smtClean="0"/>
              <a:t>с разными </a:t>
            </a:r>
            <a:r>
              <a:rPr lang="en-US" sz="1400" dirty="0" smtClean="0"/>
              <a:t>         </a:t>
            </a:r>
            <a:r>
              <a:rPr lang="ru-RU" sz="1400" dirty="0" smtClean="0"/>
              <a:t> и</a:t>
            </a:r>
            <a:r>
              <a:rPr lang="en-US" sz="1400" dirty="0" smtClean="0"/>
              <a:t>          </a:t>
            </a:r>
            <a:r>
              <a:rPr lang="ru-RU" sz="1400" dirty="0" smtClean="0"/>
              <a:t> , что означает рассеяние поверхностного состояния.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/>
        </p:nvGraphicFramePr>
        <p:xfrm>
          <a:off x="1676400" y="533400"/>
          <a:ext cx="390525" cy="190500"/>
        </p:xfrm>
        <a:graphic>
          <a:graphicData uri="http://schemas.openxmlformats.org/presentationml/2006/ole">
            <p:oleObj spid="_x0000_s45057" name="Equation" r:id="rId3" imgW="393529" imgH="190417" progId="Equation.3">
              <p:embed/>
            </p:oleObj>
          </a:graphicData>
        </a:graphic>
      </p:graphicFrame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3124200" y="533400"/>
          <a:ext cx="152400" cy="200025"/>
        </p:xfrm>
        <a:graphic>
          <a:graphicData uri="http://schemas.openxmlformats.org/presentationml/2006/ole">
            <p:oleObj spid="_x0000_s45059" name="Equation" r:id="rId4" imgW="152268" imgH="203024" progId="Equation.3">
              <p:embed/>
            </p:oleObj>
          </a:graphicData>
        </a:graphic>
      </p:graphicFrame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3369128" y="457201"/>
          <a:ext cx="212271" cy="228600"/>
        </p:xfrm>
        <a:graphic>
          <a:graphicData uri="http://schemas.openxmlformats.org/presentationml/2006/ole">
            <p:oleObj spid="_x0000_s45061" name="Equation" r:id="rId5" imgW="126835" imgH="139518" progId="Equation.3">
              <p:embed/>
            </p:oleObj>
          </a:graphicData>
        </a:graphic>
      </p:graphicFrame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6629400" y="533400"/>
          <a:ext cx="161925" cy="228600"/>
        </p:xfrm>
        <a:graphic>
          <a:graphicData uri="http://schemas.openxmlformats.org/presentationml/2006/ole">
            <p:oleObj spid="_x0000_s45063" name="Equation" r:id="rId6" imgW="165028" imgH="228501" progId="Equation.3">
              <p:embed/>
            </p:oleObj>
          </a:graphicData>
        </a:graphic>
      </p:graphicFrame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6477000" y="685800"/>
          <a:ext cx="676275" cy="276225"/>
        </p:xfrm>
        <a:graphic>
          <a:graphicData uri="http://schemas.openxmlformats.org/presentationml/2006/ole">
            <p:oleObj spid="_x0000_s45065" name="Equation" r:id="rId7" imgW="672808" imgH="279279" progId="Equation.3">
              <p:embed/>
            </p:oleObj>
          </a:graphicData>
        </a:graphic>
      </p:graphicFrame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67" name="Object 11"/>
          <p:cNvGraphicFramePr>
            <a:graphicFrameLocks noChangeAspect="1"/>
          </p:cNvGraphicFramePr>
          <p:nvPr/>
        </p:nvGraphicFramePr>
        <p:xfrm>
          <a:off x="7543800" y="762000"/>
          <a:ext cx="152400" cy="238125"/>
        </p:xfrm>
        <a:graphic>
          <a:graphicData uri="http://schemas.openxmlformats.org/presentationml/2006/ole">
            <p:oleObj spid="_x0000_s45067" name="Equation" r:id="rId8" imgW="152334" imgH="241195" progId="Equation.3">
              <p:embed/>
            </p:oleObj>
          </a:graphicData>
        </a:graphic>
      </p:graphicFrame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69" name="Object 13"/>
          <p:cNvGraphicFramePr>
            <a:graphicFrameLocks noChangeAspect="1"/>
          </p:cNvGraphicFramePr>
          <p:nvPr/>
        </p:nvGraphicFramePr>
        <p:xfrm>
          <a:off x="5943600" y="910492"/>
          <a:ext cx="228600" cy="240323"/>
        </p:xfrm>
        <a:graphic>
          <a:graphicData uri="http://schemas.openxmlformats.org/presentationml/2006/ole">
            <p:oleObj spid="_x0000_s45069" name="Equation" r:id="rId9" imgW="126720" imgH="126720" progId="Equation.3">
              <p:embed/>
            </p:oleObj>
          </a:graphicData>
        </a:graphic>
      </p:graphicFrame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71" name="Object 15"/>
          <p:cNvGraphicFramePr>
            <a:graphicFrameLocks noChangeAspect="1"/>
          </p:cNvGraphicFramePr>
          <p:nvPr/>
        </p:nvGraphicFramePr>
        <p:xfrm>
          <a:off x="1447800" y="1219200"/>
          <a:ext cx="3781425" cy="571500"/>
        </p:xfrm>
        <a:graphic>
          <a:graphicData uri="http://schemas.openxmlformats.org/presentationml/2006/ole">
            <p:oleObj spid="_x0000_s45071" name="Equation" r:id="rId10" imgW="3784600" imgH="571500" progId="Equation.3">
              <p:embed/>
            </p:oleObj>
          </a:graphicData>
        </a:graphic>
      </p:graphicFrame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73" name="Object 17"/>
          <p:cNvGraphicFramePr>
            <a:graphicFrameLocks noChangeAspect="1"/>
          </p:cNvGraphicFramePr>
          <p:nvPr/>
        </p:nvGraphicFramePr>
        <p:xfrm>
          <a:off x="2438400" y="1905000"/>
          <a:ext cx="504825" cy="276225"/>
        </p:xfrm>
        <a:graphic>
          <a:graphicData uri="http://schemas.openxmlformats.org/presentationml/2006/ole">
            <p:oleObj spid="_x0000_s45073" name="Equation" r:id="rId11" imgW="508000" imgH="279400" progId="Equation.3">
              <p:embed/>
            </p:oleObj>
          </a:graphicData>
        </a:graphic>
      </p:graphicFrame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75" name="Object 19"/>
          <p:cNvGraphicFramePr>
            <a:graphicFrameLocks noChangeAspect="1"/>
          </p:cNvGraphicFramePr>
          <p:nvPr/>
        </p:nvGraphicFramePr>
        <p:xfrm>
          <a:off x="5029200" y="1981200"/>
          <a:ext cx="390525" cy="190500"/>
        </p:xfrm>
        <a:graphic>
          <a:graphicData uri="http://schemas.openxmlformats.org/presentationml/2006/ole">
            <p:oleObj spid="_x0000_s45075" name="Equation" r:id="rId12" imgW="393529" imgH="190417" progId="Equation.3">
              <p:embed/>
            </p:oleObj>
          </a:graphicData>
        </a:graphic>
      </p:graphicFrame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77" name="Object 21"/>
          <p:cNvGraphicFramePr>
            <a:graphicFrameLocks noChangeAspect="1"/>
          </p:cNvGraphicFramePr>
          <p:nvPr/>
        </p:nvGraphicFramePr>
        <p:xfrm>
          <a:off x="1447800" y="2209800"/>
          <a:ext cx="1857375" cy="571500"/>
        </p:xfrm>
        <a:graphic>
          <a:graphicData uri="http://schemas.openxmlformats.org/presentationml/2006/ole">
            <p:oleObj spid="_x0000_s45077" name="Equation" r:id="rId13" imgW="1854200" imgH="571500" progId="Equation.3">
              <p:embed/>
            </p:oleObj>
          </a:graphicData>
        </a:graphic>
      </p:graphicFrame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79" name="Object 23"/>
          <p:cNvGraphicFramePr>
            <a:graphicFrameLocks noChangeAspect="1"/>
          </p:cNvGraphicFramePr>
          <p:nvPr/>
        </p:nvGraphicFramePr>
        <p:xfrm>
          <a:off x="1143000" y="2895600"/>
          <a:ext cx="1143000" cy="333375"/>
        </p:xfrm>
        <a:graphic>
          <a:graphicData uri="http://schemas.openxmlformats.org/presentationml/2006/ole">
            <p:oleObj spid="_x0000_s45079" name="Equation" r:id="rId14" imgW="1143000" imgH="330200" progId="Equation.3">
              <p:embed/>
            </p:oleObj>
          </a:graphicData>
        </a:graphic>
      </p:graphicFrame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81" name="Object 25"/>
          <p:cNvGraphicFramePr>
            <a:graphicFrameLocks noChangeAspect="1"/>
          </p:cNvGraphicFramePr>
          <p:nvPr/>
        </p:nvGraphicFramePr>
        <p:xfrm>
          <a:off x="2438400" y="2971800"/>
          <a:ext cx="647700" cy="238125"/>
        </p:xfrm>
        <a:graphic>
          <a:graphicData uri="http://schemas.openxmlformats.org/presentationml/2006/ole">
            <p:oleObj spid="_x0000_s45081" name="Equation" r:id="rId15" imgW="647700" imgH="241300" progId="Equation.3">
              <p:embed/>
            </p:oleObj>
          </a:graphicData>
        </a:graphic>
      </p:graphicFrame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83" name="Object 27"/>
          <p:cNvGraphicFramePr>
            <a:graphicFrameLocks noChangeAspect="1"/>
          </p:cNvGraphicFramePr>
          <p:nvPr/>
        </p:nvGraphicFramePr>
        <p:xfrm>
          <a:off x="4495800" y="3048000"/>
          <a:ext cx="142875" cy="190500"/>
        </p:xfrm>
        <a:graphic>
          <a:graphicData uri="http://schemas.openxmlformats.org/presentationml/2006/ole">
            <p:oleObj spid="_x0000_s45083" name="Equation" r:id="rId16" imgW="139639" imgH="190417" progId="Equation.3">
              <p:embed/>
            </p:oleObj>
          </a:graphicData>
        </a:graphic>
      </p:graphicFrame>
      <p:graphicFrame>
        <p:nvGraphicFramePr>
          <p:cNvPr id="45085" name="Object 29"/>
          <p:cNvGraphicFramePr>
            <a:graphicFrameLocks noChangeAspect="1"/>
          </p:cNvGraphicFramePr>
          <p:nvPr/>
        </p:nvGraphicFramePr>
        <p:xfrm>
          <a:off x="7391400" y="2971800"/>
          <a:ext cx="228600" cy="239713"/>
        </p:xfrm>
        <a:graphic>
          <a:graphicData uri="http://schemas.openxmlformats.org/presentationml/2006/ole">
            <p:oleObj spid="_x0000_s45085" name="Equation" r:id="rId17" imgW="126720" imgH="126720" progId="Equation.3">
              <p:embed/>
            </p:oleObj>
          </a:graphicData>
        </a:graphic>
      </p:graphicFrame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86" name="Object 30"/>
          <p:cNvGraphicFramePr>
            <a:graphicFrameLocks noChangeAspect="1"/>
          </p:cNvGraphicFramePr>
          <p:nvPr/>
        </p:nvGraphicFramePr>
        <p:xfrm>
          <a:off x="5867400" y="3200400"/>
          <a:ext cx="561975" cy="228600"/>
        </p:xfrm>
        <a:graphic>
          <a:graphicData uri="http://schemas.openxmlformats.org/presentationml/2006/ole">
            <p:oleObj spid="_x0000_s45086" name="Equation" r:id="rId18" imgW="558800" imgH="228600" progId="Equation.3">
              <p:embed/>
            </p:oleObj>
          </a:graphicData>
        </a:graphic>
      </p:graphicFrame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88" name="Object 32"/>
          <p:cNvGraphicFramePr>
            <a:graphicFrameLocks noChangeAspect="1"/>
          </p:cNvGraphicFramePr>
          <p:nvPr/>
        </p:nvGraphicFramePr>
        <p:xfrm>
          <a:off x="8077200" y="3200400"/>
          <a:ext cx="390525" cy="190500"/>
        </p:xfrm>
        <a:graphic>
          <a:graphicData uri="http://schemas.openxmlformats.org/presentationml/2006/ole">
            <p:oleObj spid="_x0000_s45088" name="Equation" r:id="rId19" imgW="393529" imgH="190417" progId="Equation.3">
              <p:embed/>
            </p:oleObj>
          </a:graphicData>
        </a:graphic>
      </p:graphicFrame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90" name="Object 34"/>
          <p:cNvGraphicFramePr>
            <a:graphicFrameLocks noChangeAspect="1"/>
          </p:cNvGraphicFramePr>
          <p:nvPr/>
        </p:nvGraphicFramePr>
        <p:xfrm>
          <a:off x="990600" y="3429000"/>
          <a:ext cx="771525" cy="228600"/>
        </p:xfrm>
        <a:graphic>
          <a:graphicData uri="http://schemas.openxmlformats.org/presentationml/2006/ole">
            <p:oleObj spid="_x0000_s45090" name="Equation" r:id="rId20" imgW="774364" imgH="228501" progId="Equation.3">
              <p:embed/>
            </p:oleObj>
          </a:graphicData>
        </a:graphic>
      </p:graphicFrame>
      <p:sp>
        <p:nvSpPr>
          <p:cNvPr id="45093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92" name="Object 36"/>
          <p:cNvGraphicFramePr>
            <a:graphicFrameLocks noChangeAspect="1"/>
          </p:cNvGraphicFramePr>
          <p:nvPr/>
        </p:nvGraphicFramePr>
        <p:xfrm>
          <a:off x="2209800" y="3657600"/>
          <a:ext cx="581025" cy="238125"/>
        </p:xfrm>
        <a:graphic>
          <a:graphicData uri="http://schemas.openxmlformats.org/presentationml/2006/ole">
            <p:oleObj spid="_x0000_s45092" name="Equation" r:id="rId21" imgW="583947" imgH="241195" progId="Equation.3">
              <p:embed/>
            </p:oleObj>
          </a:graphicData>
        </a:graphic>
      </p:graphicFrame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94" name="Object 38"/>
          <p:cNvGraphicFramePr>
            <a:graphicFrameLocks noChangeAspect="1"/>
          </p:cNvGraphicFramePr>
          <p:nvPr/>
        </p:nvGraphicFramePr>
        <p:xfrm>
          <a:off x="2514600" y="3810000"/>
          <a:ext cx="838200" cy="304800"/>
        </p:xfrm>
        <a:graphic>
          <a:graphicData uri="http://schemas.openxmlformats.org/presentationml/2006/ole">
            <p:oleObj spid="_x0000_s45094" name="Equation" r:id="rId22" imgW="837836" imgH="304668" progId="Equation.3">
              <p:embed/>
            </p:oleObj>
          </a:graphicData>
        </a:graphic>
      </p:graphicFrame>
      <p:sp>
        <p:nvSpPr>
          <p:cNvPr id="45097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96" name="Object 40"/>
          <p:cNvGraphicFramePr>
            <a:graphicFrameLocks noChangeAspect="1"/>
          </p:cNvGraphicFramePr>
          <p:nvPr/>
        </p:nvGraphicFramePr>
        <p:xfrm>
          <a:off x="1524000" y="4191000"/>
          <a:ext cx="1819275" cy="495300"/>
        </p:xfrm>
        <a:graphic>
          <a:graphicData uri="http://schemas.openxmlformats.org/presentationml/2006/ole">
            <p:oleObj spid="_x0000_s45096" name="Equation" r:id="rId23" imgW="1815312" imgH="495085" progId="Equation.3">
              <p:embed/>
            </p:oleObj>
          </a:graphicData>
        </a:graphic>
      </p:graphicFrame>
      <p:graphicFrame>
        <p:nvGraphicFramePr>
          <p:cNvPr id="45098" name="Object 42"/>
          <p:cNvGraphicFramePr>
            <a:graphicFrameLocks noChangeAspect="1"/>
          </p:cNvGraphicFramePr>
          <p:nvPr/>
        </p:nvGraphicFramePr>
        <p:xfrm>
          <a:off x="5410200" y="4648200"/>
          <a:ext cx="228600" cy="239713"/>
        </p:xfrm>
        <a:graphic>
          <a:graphicData uri="http://schemas.openxmlformats.org/presentationml/2006/ole">
            <p:oleObj spid="_x0000_s45098" name="Equation" r:id="rId24" imgW="126720" imgH="126720" progId="Equation.3">
              <p:embed/>
            </p:oleObj>
          </a:graphicData>
        </a:graphic>
      </p:graphicFrame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99" name="Object 43"/>
          <p:cNvGraphicFramePr>
            <a:graphicFrameLocks noChangeAspect="1"/>
          </p:cNvGraphicFramePr>
          <p:nvPr/>
        </p:nvGraphicFramePr>
        <p:xfrm>
          <a:off x="7010400" y="4648200"/>
          <a:ext cx="390525" cy="190500"/>
        </p:xfrm>
        <a:graphic>
          <a:graphicData uri="http://schemas.openxmlformats.org/presentationml/2006/ole">
            <p:oleObj spid="_x0000_s45099" name="Equation" r:id="rId25" imgW="393529" imgH="190417" progId="Equation.3">
              <p:embed/>
            </p:oleObj>
          </a:graphicData>
        </a:graphic>
      </p:graphicFrame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101" name="Object 45"/>
          <p:cNvGraphicFramePr>
            <a:graphicFrameLocks noChangeAspect="1"/>
          </p:cNvGraphicFramePr>
          <p:nvPr/>
        </p:nvGraphicFramePr>
        <p:xfrm>
          <a:off x="1447800" y="4876800"/>
          <a:ext cx="3590925" cy="542925"/>
        </p:xfrm>
        <a:graphic>
          <a:graphicData uri="http://schemas.openxmlformats.org/presentationml/2006/ole">
            <p:oleObj spid="_x0000_s45101" name="Equation" r:id="rId26" imgW="3594100" imgH="546100" progId="Equation.3">
              <p:embed/>
            </p:oleObj>
          </a:graphicData>
        </a:graphic>
      </p:graphicFrame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103" name="Object 47"/>
          <p:cNvGraphicFramePr>
            <a:graphicFrameLocks noChangeAspect="1"/>
          </p:cNvGraphicFramePr>
          <p:nvPr/>
        </p:nvGraphicFramePr>
        <p:xfrm>
          <a:off x="3276600" y="5410200"/>
          <a:ext cx="695325" cy="238125"/>
        </p:xfrm>
        <a:graphic>
          <a:graphicData uri="http://schemas.openxmlformats.org/presentationml/2006/ole">
            <p:oleObj spid="_x0000_s45103" name="Equation" r:id="rId27" imgW="698500" imgH="241300" progId="Equation.3">
              <p:embed/>
            </p:oleObj>
          </a:graphicData>
        </a:graphic>
      </p:graphicFrame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105" name="Object 49"/>
          <p:cNvGraphicFramePr>
            <a:graphicFrameLocks noChangeAspect="1"/>
          </p:cNvGraphicFramePr>
          <p:nvPr/>
        </p:nvGraphicFramePr>
        <p:xfrm>
          <a:off x="7620000" y="5638800"/>
          <a:ext cx="219075" cy="276225"/>
        </p:xfrm>
        <a:graphic>
          <a:graphicData uri="http://schemas.openxmlformats.org/presentationml/2006/ole">
            <p:oleObj spid="_x0000_s45105" name="Equation" r:id="rId28" imgW="215806" imgH="279279" progId="Equation.3">
              <p:embed/>
            </p:oleObj>
          </a:graphicData>
        </a:graphic>
      </p:graphicFrame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107" name="Object 51"/>
          <p:cNvGraphicFramePr>
            <a:graphicFrameLocks noChangeAspect="1"/>
          </p:cNvGraphicFramePr>
          <p:nvPr/>
        </p:nvGraphicFramePr>
        <p:xfrm>
          <a:off x="5715000" y="5867400"/>
          <a:ext cx="447675" cy="238125"/>
        </p:xfrm>
        <a:graphic>
          <a:graphicData uri="http://schemas.openxmlformats.org/presentationml/2006/ole">
            <p:oleObj spid="_x0000_s45107" name="Equation" r:id="rId29" imgW="444307" imgH="241195" progId="Equation.3">
              <p:embed/>
            </p:oleObj>
          </a:graphicData>
        </a:graphic>
      </p:graphicFrame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109" name="Object 53"/>
          <p:cNvGraphicFramePr>
            <a:graphicFrameLocks noChangeAspect="1"/>
          </p:cNvGraphicFramePr>
          <p:nvPr/>
        </p:nvGraphicFramePr>
        <p:xfrm>
          <a:off x="8001000" y="5791200"/>
          <a:ext cx="809625" cy="304800"/>
        </p:xfrm>
        <a:graphic>
          <a:graphicData uri="http://schemas.openxmlformats.org/presentationml/2006/ole">
            <p:oleObj spid="_x0000_s45109" name="Equation" r:id="rId30" imgW="812447" imgH="304668" progId="Equation.3">
              <p:embed/>
            </p:oleObj>
          </a:graphicData>
        </a:graphic>
      </p:graphicFrame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111" name="Object 55"/>
          <p:cNvGraphicFramePr>
            <a:graphicFrameLocks noChangeAspect="1"/>
          </p:cNvGraphicFramePr>
          <p:nvPr/>
        </p:nvGraphicFramePr>
        <p:xfrm>
          <a:off x="1828800" y="6096000"/>
          <a:ext cx="152400" cy="238125"/>
        </p:xfrm>
        <a:graphic>
          <a:graphicData uri="http://schemas.openxmlformats.org/presentationml/2006/ole">
            <p:oleObj spid="_x0000_s45111" name="Equation" r:id="rId31" imgW="152334" imgH="241195" progId="Equation.3">
              <p:embed/>
            </p:oleObj>
          </a:graphicData>
        </a:graphic>
      </p:graphicFrame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113" name="Object 57"/>
          <p:cNvGraphicFramePr>
            <a:graphicFrameLocks noChangeAspect="1"/>
          </p:cNvGraphicFramePr>
          <p:nvPr/>
        </p:nvGraphicFramePr>
        <p:xfrm>
          <a:off x="2362200" y="6096000"/>
          <a:ext cx="142875" cy="190500"/>
        </p:xfrm>
        <a:graphic>
          <a:graphicData uri="http://schemas.openxmlformats.org/presentationml/2006/ole">
            <p:oleObj spid="_x0000_s45113" name="Equation" r:id="rId32" imgW="139639" imgH="19041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Затухание поверхностного состояния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400" dirty="0" smtClean="0"/>
              <a:t>	В соответствии с постановкой задачи представим волновую функцию электрона                в виде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где                         - поверхностная волна, а                       - либо поверхностные волны, либо уходящие вглубь решетки блоховские волны, при этом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и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Энергию        считаем вещественной. Как мы увидим, волновой вектор        является комплексным, что отражает убывание амплитуды поверхностной волны в результате рассеяния. Такая ситуация не является реальной в случае неограниченной поверхности, но позволяет оценить затухание на единицу длины в области шероховатости.</a:t>
            </a:r>
          </a:p>
          <a:p>
            <a:pPr>
              <a:buNone/>
            </a:pPr>
            <a:r>
              <a:rPr lang="ru-RU" sz="1400" dirty="0" smtClean="0"/>
              <a:t>	Оценку затухания поверхностной волны проведем по теории возмущений, предложенной в </a:t>
            </a:r>
            <a:r>
              <a:rPr lang="en-US" sz="1400" dirty="0" smtClean="0"/>
              <a:t>[</a:t>
            </a:r>
            <a:r>
              <a:rPr lang="ru-RU" sz="1400" dirty="0" smtClean="0"/>
              <a:t>4</a:t>
            </a:r>
            <a:r>
              <a:rPr lang="en-US" sz="1400" dirty="0" smtClean="0"/>
              <a:t>]</a:t>
            </a:r>
            <a:r>
              <a:rPr lang="ru-RU" sz="1400" dirty="0" smtClean="0"/>
              <a:t>. Для этого условие на волновую функцию перепишем, явно выделив уравнение, содержащее              	, (учтено, что</a:t>
            </a:r>
            <a:r>
              <a:rPr lang="en-US" sz="1400" dirty="0" smtClean="0"/>
              <a:t>              </a:t>
            </a:r>
            <a:r>
              <a:rPr lang="ru-RU" sz="1400" dirty="0" smtClean="0"/>
              <a:t> </a:t>
            </a:r>
            <a:r>
              <a:rPr lang="en-US" sz="1400" dirty="0" smtClean="0"/>
              <a:t>     </a:t>
            </a:r>
            <a:r>
              <a:rPr lang="ru-RU" sz="1400" dirty="0" smtClean="0"/>
              <a:t>)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</a:t>
            </a:r>
          </a:p>
          <a:p>
            <a:pPr>
              <a:buNone/>
            </a:pPr>
            <a:endParaRPr lang="ru-RU" sz="1400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7010400" y="1600200"/>
          <a:ext cx="581025" cy="238125"/>
        </p:xfrm>
        <a:graphic>
          <a:graphicData uri="http://schemas.openxmlformats.org/presentationml/2006/ole">
            <p:oleObj spid="_x0000_s46081" name="Equation" r:id="rId3" imgW="583947" imgH="241195" progId="Equation.3">
              <p:embed/>
            </p:oleObj>
          </a:graphicData>
        </a:graphic>
      </p:graphicFrame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1447800" y="1905000"/>
          <a:ext cx="3209925" cy="485775"/>
        </p:xfrm>
        <a:graphic>
          <a:graphicData uri="http://schemas.openxmlformats.org/presentationml/2006/ole">
            <p:oleObj spid="_x0000_s46083" name="Equation" r:id="rId4" imgW="3213100" imgH="482600" progId="Equation.3">
              <p:embed/>
            </p:oleObj>
          </a:graphicData>
        </a:graphic>
      </p:graphicFrame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1143000" y="2362200"/>
          <a:ext cx="962025" cy="304800"/>
        </p:xfrm>
        <a:graphic>
          <a:graphicData uri="http://schemas.openxmlformats.org/presentationml/2006/ole">
            <p:oleObj spid="_x0000_s46085" name="Equation" r:id="rId5" imgW="964781" imgH="304668" progId="Equation.3">
              <p:embed/>
            </p:oleObj>
          </a:graphicData>
        </a:graphic>
      </p:graphicFrame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4038600" y="2362200"/>
          <a:ext cx="838200" cy="304800"/>
        </p:xfrm>
        <a:graphic>
          <a:graphicData uri="http://schemas.openxmlformats.org/presentationml/2006/ole">
            <p:oleObj spid="_x0000_s46087" name="Equation" r:id="rId6" imgW="837836" imgH="304668" progId="Equation.3">
              <p:embed/>
            </p:oleObj>
          </a:graphicData>
        </a:graphic>
      </p:graphicFrame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9" name="Object 9"/>
          <p:cNvGraphicFramePr>
            <a:graphicFrameLocks noChangeAspect="1"/>
          </p:cNvGraphicFramePr>
          <p:nvPr/>
        </p:nvGraphicFramePr>
        <p:xfrm>
          <a:off x="1524000" y="2895600"/>
          <a:ext cx="1590675" cy="276225"/>
        </p:xfrm>
        <a:graphic>
          <a:graphicData uri="http://schemas.openxmlformats.org/presentationml/2006/ole">
            <p:oleObj spid="_x0000_s46089" name="Equation" r:id="rId7" imgW="1587500" imgH="279400" progId="Equation.3">
              <p:embed/>
            </p:oleObj>
          </a:graphicData>
        </a:graphic>
      </p:graphicFrame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91" name="Object 11"/>
          <p:cNvGraphicFramePr>
            <a:graphicFrameLocks noChangeAspect="1"/>
          </p:cNvGraphicFramePr>
          <p:nvPr/>
        </p:nvGraphicFramePr>
        <p:xfrm>
          <a:off x="1524000" y="3276600"/>
          <a:ext cx="419100" cy="180975"/>
        </p:xfrm>
        <a:graphic>
          <a:graphicData uri="http://schemas.openxmlformats.org/presentationml/2006/ole">
            <p:oleObj spid="_x0000_s46091" name="Equation" r:id="rId8" imgW="418918" imgH="177723" progId="Equation.3">
              <p:embed/>
            </p:oleObj>
          </a:graphicData>
        </a:graphic>
      </p:graphicFrame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93" name="Object 13"/>
          <p:cNvGraphicFramePr>
            <a:graphicFrameLocks noChangeAspect="1"/>
          </p:cNvGraphicFramePr>
          <p:nvPr/>
        </p:nvGraphicFramePr>
        <p:xfrm>
          <a:off x="1676400" y="3657600"/>
          <a:ext cx="142875" cy="152400"/>
        </p:xfrm>
        <a:graphic>
          <a:graphicData uri="http://schemas.openxmlformats.org/presentationml/2006/ole">
            <p:oleObj spid="_x0000_s46093" name="Equation" r:id="rId9" imgW="139639" imgH="152334" progId="Equation.3">
              <p:embed/>
            </p:oleObj>
          </a:graphicData>
        </a:graphic>
      </p:graphicFrame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95" name="Object 15"/>
          <p:cNvGraphicFramePr>
            <a:graphicFrameLocks noChangeAspect="1"/>
          </p:cNvGraphicFramePr>
          <p:nvPr/>
        </p:nvGraphicFramePr>
        <p:xfrm>
          <a:off x="6324600" y="3581400"/>
          <a:ext cx="200025" cy="276225"/>
        </p:xfrm>
        <a:graphic>
          <a:graphicData uri="http://schemas.openxmlformats.org/presentationml/2006/ole">
            <p:oleObj spid="_x0000_s46095" name="Equation" r:id="rId10" imgW="203112" imgH="279279" progId="Equation.3">
              <p:embed/>
            </p:oleObj>
          </a:graphicData>
        </a:graphic>
      </p:graphicFrame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97" name="Object 17"/>
          <p:cNvGraphicFramePr>
            <a:graphicFrameLocks noChangeAspect="1"/>
          </p:cNvGraphicFramePr>
          <p:nvPr/>
        </p:nvGraphicFramePr>
        <p:xfrm>
          <a:off x="838200" y="4953000"/>
          <a:ext cx="647700" cy="266700"/>
        </p:xfrm>
        <a:graphic>
          <a:graphicData uri="http://schemas.openxmlformats.org/presentationml/2006/ole">
            <p:oleObj spid="_x0000_s46097" name="Equation" r:id="rId11" imgW="647419" imgH="266584" progId="Equation.3">
              <p:embed/>
            </p:oleObj>
          </a:graphicData>
        </a:graphic>
      </p:graphicFrame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99" name="Object 19"/>
          <p:cNvGraphicFramePr>
            <a:graphicFrameLocks noChangeAspect="1"/>
          </p:cNvGraphicFramePr>
          <p:nvPr/>
        </p:nvGraphicFramePr>
        <p:xfrm>
          <a:off x="2438400" y="4953000"/>
          <a:ext cx="771525" cy="228600"/>
        </p:xfrm>
        <a:graphic>
          <a:graphicData uri="http://schemas.openxmlformats.org/presentationml/2006/ole">
            <p:oleObj spid="_x0000_s46099" name="Equation" r:id="rId12" imgW="774364" imgH="228501" progId="Equation.3">
              <p:embed/>
            </p:oleObj>
          </a:graphicData>
        </a:graphic>
      </p:graphicFrame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101" name="Object 21"/>
          <p:cNvGraphicFramePr>
            <a:graphicFrameLocks noChangeAspect="1"/>
          </p:cNvGraphicFramePr>
          <p:nvPr/>
        </p:nvGraphicFramePr>
        <p:xfrm>
          <a:off x="1524000" y="5257800"/>
          <a:ext cx="5181600" cy="904875"/>
        </p:xfrm>
        <a:graphic>
          <a:graphicData uri="http://schemas.openxmlformats.org/presentationml/2006/ole">
            <p:oleObj spid="_x0000_s46101" name="Equation" r:id="rId13" imgW="5181600" imgH="901700" progId="Equation.3">
              <p:embed/>
            </p:oleObj>
          </a:graphicData>
        </a:graphic>
      </p:graphicFrame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Здесь  </a:t>
            </a:r>
            <a:r>
              <a:rPr lang="en-US" sz="1400" dirty="0" smtClean="0"/>
              <a:t>                                                    </a:t>
            </a:r>
            <a:r>
              <a:rPr lang="ru-RU" sz="1400" dirty="0" smtClean="0"/>
              <a:t>амплитуда Фурье потенциала шероховатости, а  </a:t>
            </a:r>
            <a:r>
              <a:rPr lang="en-US" sz="1400" dirty="0" smtClean="0"/>
              <a:t>          </a:t>
            </a:r>
            <a:r>
              <a:rPr lang="ru-RU" sz="1400" dirty="0" smtClean="0"/>
              <a:t>- размер 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решетки по осям  </a:t>
            </a:r>
            <a:r>
              <a:rPr lang="en-US" sz="1400" dirty="0" smtClean="0"/>
              <a:t>        </a:t>
            </a:r>
            <a:r>
              <a:rPr lang="ru-RU" sz="1400" dirty="0" smtClean="0"/>
              <a:t>и </a:t>
            </a:r>
            <a:r>
              <a:rPr lang="en-US" sz="1400" dirty="0" smtClean="0"/>
              <a:t>      </a:t>
            </a:r>
            <a:r>
              <a:rPr lang="ru-RU" sz="1400" dirty="0" smtClean="0"/>
              <a:t>. </a:t>
            </a:r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Считая возмущение поверхностной волны малым, отбросим во втором уравнении системы члены второго порядка малости </a:t>
            </a:r>
            <a:r>
              <a:rPr lang="en-US" sz="1400" dirty="0" smtClean="0"/>
              <a:t>                                    </a:t>
            </a:r>
            <a:r>
              <a:rPr lang="ru-RU" sz="1400" dirty="0" smtClean="0"/>
              <a:t> и учитывая, что 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а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endParaRPr lang="ru-RU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приходим </a:t>
            </a:r>
            <a:r>
              <a:rPr lang="ru-RU" sz="1400" dirty="0" smtClean="0"/>
              <a:t>к условию совместности системы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Это уравнение  определяет волновые числа электронной поверхностной волны. Правая часть  этого уравнения является комплексным числом в силу комплексности           для блоховских волн и наличия нулей у знаменателя. В силу этого комплексными являются и волновые числа  поверхностного состояния электрона. Мнимые добавки к волновому числу        отражают затухание поверхностного состояния электрона вдоль шероховатой поверхности по сравнению со случаем гладкой поверхности. Кроме того, меняется и фазовая скорость поверхностной волны по сравнению со случаем гладкого интерфейса за счет добавки к вещественной части волнового числа        .</a:t>
            </a:r>
          </a:p>
          <a:p>
            <a:pPr>
              <a:buNone/>
            </a:pPr>
            <a:r>
              <a:rPr lang="ru-RU" sz="1400" dirty="0" smtClean="0"/>
              <a:t>	</a:t>
            </a:r>
            <a:r>
              <a:rPr lang="ru-RU" sz="1400" dirty="0" smtClean="0"/>
              <a:t>Оценим </a:t>
            </a:r>
            <a:r>
              <a:rPr lang="ru-RU" sz="1400" dirty="0" smtClean="0"/>
              <a:t>затухание поверхностной электронной волны, усредненное по ансамблю реализаций поверхности со случайной шероховатостью. Поскольку нас интересует мнимая часть волнового числа, то суммирование можно вести только по области      , соответствующей блоховским волнам, полюса же в  этом уравнении учтем стандартным образом, обходя их по малой полуокружности в области комплексных       .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/>
        </p:nvGraphicFramePr>
        <p:xfrm>
          <a:off x="1371600" y="381000"/>
          <a:ext cx="2038350" cy="504825"/>
        </p:xfrm>
        <a:graphic>
          <a:graphicData uri="http://schemas.openxmlformats.org/presentationml/2006/ole">
            <p:oleObj spid="_x0000_s47105" name="Equation" r:id="rId3" imgW="2032000" imgH="508000" progId="Equation.3">
              <p:embed/>
            </p:oleObj>
          </a:graphicData>
        </a:graphic>
      </p:graphicFrame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7239000" y="533400"/>
          <a:ext cx="190500" cy="190500"/>
        </p:xfrm>
        <a:graphic>
          <a:graphicData uri="http://schemas.openxmlformats.org/presentationml/2006/ole">
            <p:oleObj spid="_x0000_s47107" name="Equation" r:id="rId4" imgW="190417" imgH="190417" progId="Equation.3">
              <p:embed/>
            </p:oleObj>
          </a:graphicData>
        </a:graphic>
      </p:graphicFrame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2362200" y="838200"/>
          <a:ext cx="142875" cy="152400"/>
        </p:xfrm>
        <a:graphic>
          <a:graphicData uri="http://schemas.openxmlformats.org/presentationml/2006/ole">
            <p:oleObj spid="_x0000_s47109" name="Equation" r:id="rId5" imgW="139639" imgH="152334" progId="Equation.3">
              <p:embed/>
            </p:oleObj>
          </a:graphicData>
        </a:graphic>
      </p:graphicFrame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1" name="Object 7"/>
          <p:cNvGraphicFramePr>
            <a:graphicFrameLocks noChangeAspect="1"/>
          </p:cNvGraphicFramePr>
          <p:nvPr/>
        </p:nvGraphicFramePr>
        <p:xfrm>
          <a:off x="2743200" y="838200"/>
          <a:ext cx="152400" cy="190500"/>
        </p:xfrm>
        <a:graphic>
          <a:graphicData uri="http://schemas.openxmlformats.org/presentationml/2006/ole">
            <p:oleObj spid="_x0000_s47111" name="Equation" r:id="rId6" imgW="152334" imgH="190417" progId="Equation.3">
              <p:embed/>
            </p:oleObj>
          </a:graphicData>
        </a:graphic>
      </p:graphicFrame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2895600" y="1219200"/>
          <a:ext cx="1381125" cy="457200"/>
        </p:xfrm>
        <a:graphic>
          <a:graphicData uri="http://schemas.openxmlformats.org/presentationml/2006/ole">
            <p:oleObj spid="_x0000_s47113" name="Equation" r:id="rId7" imgW="1384300" imgH="457200" progId="Equation.3">
              <p:embed/>
            </p:oleObj>
          </a:graphicData>
        </a:graphic>
      </p:graphicFrame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1143000" y="1676400"/>
          <a:ext cx="1171575" cy="238125"/>
        </p:xfrm>
        <a:graphic>
          <a:graphicData uri="http://schemas.openxmlformats.org/presentationml/2006/ole">
            <p:oleObj spid="_x0000_s47115" name="Equation" r:id="rId8" imgW="1168400" imgH="241300" progId="Equation.3">
              <p:embed/>
            </p:oleObj>
          </a:graphicData>
        </a:graphic>
      </p:graphicFrame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7" name="Object 13"/>
          <p:cNvGraphicFramePr>
            <a:graphicFrameLocks noChangeAspect="1"/>
          </p:cNvGraphicFramePr>
          <p:nvPr/>
        </p:nvGraphicFramePr>
        <p:xfrm>
          <a:off x="1143000" y="2133600"/>
          <a:ext cx="2428875" cy="485775"/>
        </p:xfrm>
        <a:graphic>
          <a:graphicData uri="http://schemas.openxmlformats.org/presentationml/2006/ole">
            <p:oleObj spid="_x0000_s47117" name="Equation" r:id="rId9" imgW="2425700" imgH="482600" progId="Equation.3">
              <p:embed/>
            </p:oleObj>
          </a:graphicData>
        </a:graphic>
      </p:graphicFrame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9" name="Object 15"/>
          <p:cNvGraphicFramePr>
            <a:graphicFrameLocks noChangeAspect="1"/>
          </p:cNvGraphicFramePr>
          <p:nvPr/>
        </p:nvGraphicFramePr>
        <p:xfrm>
          <a:off x="1143000" y="3200400"/>
          <a:ext cx="5476875" cy="752475"/>
        </p:xfrm>
        <a:graphic>
          <a:graphicData uri="http://schemas.openxmlformats.org/presentationml/2006/ole">
            <p:oleObj spid="_x0000_s47119" name="Equation" r:id="rId10" imgW="5473700" imgH="749300" progId="Equation.3">
              <p:embed/>
            </p:oleObj>
          </a:graphicData>
        </a:graphic>
      </p:graphicFrame>
      <p:graphicFrame>
        <p:nvGraphicFramePr>
          <p:cNvPr id="47121" name="Object 4"/>
          <p:cNvGraphicFramePr>
            <a:graphicFrameLocks noChangeAspect="1"/>
          </p:cNvGraphicFramePr>
          <p:nvPr/>
        </p:nvGraphicFramePr>
        <p:xfrm>
          <a:off x="7162800" y="1600200"/>
          <a:ext cx="1228725" cy="314325"/>
        </p:xfrm>
        <a:graphic>
          <a:graphicData uri="http://schemas.openxmlformats.org/presentationml/2006/ole">
            <p:oleObj spid="_x0000_s47121" name="Формула" r:id="rId11" imgW="1231366" imgH="317362" progId="Equation.3">
              <p:embed/>
            </p:oleObj>
          </a:graphicData>
        </a:graphic>
      </p:graphicFrame>
      <p:graphicFrame>
        <p:nvGraphicFramePr>
          <p:cNvPr id="47122" name="Object 3"/>
          <p:cNvGraphicFramePr>
            <a:graphicFrameLocks noChangeAspect="1"/>
          </p:cNvGraphicFramePr>
          <p:nvPr/>
        </p:nvGraphicFramePr>
        <p:xfrm>
          <a:off x="7162800" y="1981200"/>
          <a:ext cx="1609725" cy="485775"/>
        </p:xfrm>
        <a:graphic>
          <a:graphicData uri="http://schemas.openxmlformats.org/presentationml/2006/ole">
            <p:oleObj spid="_x0000_s47122" name="Формула" r:id="rId12" imgW="1612900" imgH="482600" progId="Equation.3">
              <p:embed/>
            </p:oleObj>
          </a:graphicData>
        </a:graphic>
      </p:graphicFrame>
      <p:graphicFrame>
        <p:nvGraphicFramePr>
          <p:cNvPr id="47123" name="Object 5"/>
          <p:cNvGraphicFramePr>
            <a:graphicFrameLocks noChangeAspect="1"/>
          </p:cNvGraphicFramePr>
          <p:nvPr/>
        </p:nvGraphicFramePr>
        <p:xfrm>
          <a:off x="7162800" y="2438400"/>
          <a:ext cx="1143000" cy="333375"/>
        </p:xfrm>
        <a:graphic>
          <a:graphicData uri="http://schemas.openxmlformats.org/presentationml/2006/ole">
            <p:oleObj spid="_x0000_s47123" name="Формула" r:id="rId13" imgW="1143000" imgH="330200" progId="Equation.3">
              <p:embed/>
            </p:oleObj>
          </a:graphicData>
        </a:graphic>
      </p:graphicFrame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24" name="Object 20"/>
          <p:cNvGraphicFramePr>
            <a:graphicFrameLocks noChangeAspect="1"/>
          </p:cNvGraphicFramePr>
          <p:nvPr/>
        </p:nvGraphicFramePr>
        <p:xfrm>
          <a:off x="5867400" y="4267200"/>
          <a:ext cx="371475" cy="228600"/>
        </p:xfrm>
        <a:graphic>
          <a:graphicData uri="http://schemas.openxmlformats.org/presentationml/2006/ole">
            <p:oleObj spid="_x0000_s47124" name="Equation" r:id="rId14" imgW="368300" imgH="228600" progId="Equation.3">
              <p:embed/>
            </p:oleObj>
          </a:graphicData>
        </a:graphic>
      </p:graphicFrame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26" name="Object 22"/>
          <p:cNvGraphicFramePr>
            <a:graphicFrameLocks noChangeAspect="1"/>
          </p:cNvGraphicFramePr>
          <p:nvPr/>
        </p:nvGraphicFramePr>
        <p:xfrm>
          <a:off x="7543800" y="4495800"/>
          <a:ext cx="200025" cy="238125"/>
        </p:xfrm>
        <a:graphic>
          <a:graphicData uri="http://schemas.openxmlformats.org/presentationml/2006/ole">
            <p:oleObj spid="_x0000_s47126" name="Equation" r:id="rId15" imgW="203112" imgH="241195" progId="Equation.3">
              <p:embed/>
            </p:oleObj>
          </a:graphicData>
        </a:graphic>
      </p:graphicFrame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28" name="Object 24"/>
          <p:cNvGraphicFramePr>
            <a:graphicFrameLocks noChangeAspect="1"/>
          </p:cNvGraphicFramePr>
          <p:nvPr/>
        </p:nvGraphicFramePr>
        <p:xfrm>
          <a:off x="6705600" y="4648200"/>
          <a:ext cx="200025" cy="238125"/>
        </p:xfrm>
        <a:graphic>
          <a:graphicData uri="http://schemas.openxmlformats.org/presentationml/2006/ole">
            <p:oleObj spid="_x0000_s47128" name="Equation" r:id="rId16" imgW="203112" imgH="241195" progId="Equation.3">
              <p:embed/>
            </p:oleObj>
          </a:graphicData>
        </a:graphic>
      </p:graphicFrame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30" name="Object 26"/>
          <p:cNvGraphicFramePr>
            <a:graphicFrameLocks noChangeAspect="1"/>
          </p:cNvGraphicFramePr>
          <p:nvPr/>
        </p:nvGraphicFramePr>
        <p:xfrm>
          <a:off x="7696200" y="5334000"/>
          <a:ext cx="200025" cy="238125"/>
        </p:xfrm>
        <a:graphic>
          <a:graphicData uri="http://schemas.openxmlformats.org/presentationml/2006/ole">
            <p:oleObj spid="_x0000_s47130" name="Equation" r:id="rId17" imgW="203112" imgH="241195" progId="Equation.3">
              <p:embed/>
            </p:oleObj>
          </a:graphicData>
        </a:graphic>
      </p:graphicFrame>
      <p:sp>
        <p:nvSpPr>
          <p:cNvPr id="4713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32" name="Object 28"/>
          <p:cNvGraphicFramePr>
            <a:graphicFrameLocks noChangeAspect="1"/>
          </p:cNvGraphicFramePr>
          <p:nvPr/>
        </p:nvGraphicFramePr>
        <p:xfrm>
          <a:off x="5257800" y="6019800"/>
          <a:ext cx="152400" cy="238125"/>
        </p:xfrm>
        <a:graphic>
          <a:graphicData uri="http://schemas.openxmlformats.org/presentationml/2006/ole">
            <p:oleObj spid="_x0000_s47132" name="Equation" r:id="rId18" imgW="152334" imgH="241195" progId="Equation.3">
              <p:embed/>
            </p:oleObj>
          </a:graphicData>
        </a:graphic>
      </p:graphicFrame>
      <p:sp>
        <p:nvSpPr>
          <p:cNvPr id="4713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34" name="Object 30"/>
          <p:cNvGraphicFramePr>
            <a:graphicFrameLocks noChangeAspect="1"/>
          </p:cNvGraphicFramePr>
          <p:nvPr/>
        </p:nvGraphicFramePr>
        <p:xfrm>
          <a:off x="2590800" y="6400800"/>
          <a:ext cx="219075" cy="238125"/>
        </p:xfrm>
        <a:graphic>
          <a:graphicData uri="http://schemas.openxmlformats.org/presentationml/2006/ole">
            <p:oleObj spid="_x0000_s47134" name="Equation" r:id="rId19" imgW="215713" imgH="24109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ru-RU" sz="1400" dirty="0" smtClean="0"/>
              <a:t>	Для дальнейшего анализа выберем                                               в виде</a:t>
            </a:r>
          </a:p>
          <a:p>
            <a:pPr>
              <a:buNone/>
            </a:pPr>
            <a:r>
              <a:rPr lang="ru-RU" sz="1400" dirty="0" smtClean="0"/>
              <a:t>                                                   </a:t>
            </a:r>
          </a:p>
          <a:p>
            <a:pPr>
              <a:buNone/>
            </a:pPr>
            <a:endParaRPr lang="ru-RU" sz="1400" dirty="0" smtClean="0"/>
          </a:p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где                      среднеквадратичная случайная добавка к мощности поверхностного потенциала         , 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ru-RU" sz="1400" dirty="0" smtClean="0"/>
              <a:t>а           </a:t>
            </a:r>
            <a:r>
              <a:rPr lang="ru-RU" sz="1400" dirty="0" smtClean="0"/>
              <a:t>	-обратная корреляционная длина шероховатости. Кроме того, заменой                                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выполним в уравнении  стандартный переход от суммирования по квазидискретным волновым векторам к интегрированию.</a:t>
            </a:r>
          </a:p>
          <a:p>
            <a:pPr>
              <a:buNone/>
            </a:pPr>
            <a:r>
              <a:rPr lang="ru-RU" sz="1400" dirty="0" smtClean="0"/>
              <a:t>	Для краткости записи введем обозначение: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После интегрирования по углам правая часть уравнения , которую обозначим                             , сводится к 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где                    - функция Бесселя от мнимого аргумента первого рода. </a:t>
            </a:r>
          </a:p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Мнимая часть                              отрицательна и равна</a:t>
            </a:r>
          </a:p>
          <a:p>
            <a:pPr>
              <a:buNone/>
            </a:pPr>
            <a:endParaRPr lang="ru-RU" sz="1400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3733800" y="381000"/>
          <a:ext cx="1628775" cy="342900"/>
        </p:xfrm>
        <a:graphic>
          <a:graphicData uri="http://schemas.openxmlformats.org/presentationml/2006/ole">
            <p:oleObj spid="_x0000_s35841" name="Equation" r:id="rId3" imgW="1625600" imgH="342900" progId="Equation.3">
              <p:embed/>
            </p:oleObj>
          </a:graphicData>
        </a:graphic>
      </p:graphicFrame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828800" y="762000"/>
          <a:ext cx="3381375" cy="676275"/>
        </p:xfrm>
        <a:graphic>
          <a:graphicData uri="http://schemas.openxmlformats.org/presentationml/2006/ole">
            <p:oleObj spid="_x0000_s35843" name="Equation" r:id="rId4" imgW="3378200" imgH="673100" progId="Equation.3">
              <p:embed/>
            </p:oleObj>
          </a:graphicData>
        </a:graphic>
      </p:graphicFrame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1219200" y="1295400"/>
          <a:ext cx="676275" cy="390525"/>
        </p:xfrm>
        <a:graphic>
          <a:graphicData uri="http://schemas.openxmlformats.org/presentationml/2006/ole">
            <p:oleObj spid="_x0000_s35845" name="Equation" r:id="rId5" imgW="672808" imgH="393529" progId="Equation.3">
              <p:embed/>
            </p:oleObj>
          </a:graphicData>
        </a:graphic>
      </p:graphicFrame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8153400" y="1295400"/>
          <a:ext cx="304800" cy="362857"/>
        </p:xfrm>
        <a:graphic>
          <a:graphicData uri="http://schemas.openxmlformats.org/presentationml/2006/ole">
            <p:oleObj spid="_x0000_s35848" name="Equation" r:id="rId6" imgW="203112" imgH="241195" progId="Equation.3">
              <p:embed/>
            </p:oleObj>
          </a:graphicData>
        </a:graphic>
      </p:graphicFrame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1066800" y="1600200"/>
          <a:ext cx="292100" cy="339985"/>
        </p:xfrm>
        <a:graphic>
          <a:graphicData uri="http://schemas.openxmlformats.org/presentationml/2006/ole">
            <p:oleObj spid="_x0000_s35850" name="Equation" r:id="rId7" imgW="190440" imgH="228600" progId="Equation.3">
              <p:embed/>
            </p:oleObj>
          </a:graphicData>
        </a:graphic>
      </p:graphicFrame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52" name="Object 12"/>
          <p:cNvGraphicFramePr>
            <a:graphicFrameLocks noChangeAspect="1"/>
          </p:cNvGraphicFramePr>
          <p:nvPr/>
        </p:nvGraphicFramePr>
        <p:xfrm>
          <a:off x="7162800" y="1600200"/>
          <a:ext cx="1295400" cy="542925"/>
        </p:xfrm>
        <a:graphic>
          <a:graphicData uri="http://schemas.openxmlformats.org/presentationml/2006/ole">
            <p:oleObj spid="_x0000_s35852" name="Equation" r:id="rId8" imgW="1294838" imgH="545863" progId="Equation.3">
              <p:embed/>
            </p:oleObj>
          </a:graphicData>
        </a:graphic>
      </p:graphicFrame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54" name="Object 14"/>
          <p:cNvGraphicFramePr>
            <a:graphicFrameLocks noChangeAspect="1"/>
          </p:cNvGraphicFramePr>
          <p:nvPr/>
        </p:nvGraphicFramePr>
        <p:xfrm>
          <a:off x="4419600" y="2438400"/>
          <a:ext cx="2981325" cy="495300"/>
        </p:xfrm>
        <a:graphic>
          <a:graphicData uri="http://schemas.openxmlformats.org/presentationml/2006/ole">
            <p:oleObj spid="_x0000_s35854" name="Equation" r:id="rId9" imgW="2895600" imgH="482600" progId="Equation.3">
              <p:embed/>
            </p:oleObj>
          </a:graphicData>
        </a:graphic>
      </p:graphicFrame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56" name="Object 16"/>
          <p:cNvGraphicFramePr>
            <a:graphicFrameLocks noChangeAspect="1"/>
          </p:cNvGraphicFramePr>
          <p:nvPr/>
        </p:nvGraphicFramePr>
        <p:xfrm>
          <a:off x="6858000" y="3048000"/>
          <a:ext cx="1109472" cy="304800"/>
        </p:xfrm>
        <a:graphic>
          <a:graphicData uri="http://schemas.openxmlformats.org/presentationml/2006/ole">
            <p:oleObj spid="_x0000_s35856" name="Equation" r:id="rId10" imgW="863225" imgH="241195" progId="Equation.3">
              <p:embed/>
            </p:oleObj>
          </a:graphicData>
        </a:graphic>
      </p:graphicFrame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58" name="Object 18"/>
          <p:cNvGraphicFramePr>
            <a:graphicFrameLocks noChangeAspect="1"/>
          </p:cNvGraphicFramePr>
          <p:nvPr/>
        </p:nvGraphicFramePr>
        <p:xfrm>
          <a:off x="1676400" y="3352800"/>
          <a:ext cx="3381375" cy="685800"/>
        </p:xfrm>
        <a:graphic>
          <a:graphicData uri="http://schemas.openxmlformats.org/presentationml/2006/ole">
            <p:oleObj spid="_x0000_s35858" name="Equation" r:id="rId11" imgW="3378200" imgH="685800" progId="Equation.3">
              <p:embed/>
            </p:oleObj>
          </a:graphicData>
        </a:graphic>
      </p:graphicFrame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60" name="Object 20"/>
          <p:cNvGraphicFramePr>
            <a:graphicFrameLocks noChangeAspect="1"/>
          </p:cNvGraphicFramePr>
          <p:nvPr/>
        </p:nvGraphicFramePr>
        <p:xfrm>
          <a:off x="1066800" y="3886200"/>
          <a:ext cx="676275" cy="600075"/>
        </p:xfrm>
        <a:graphic>
          <a:graphicData uri="http://schemas.openxmlformats.org/presentationml/2006/ole">
            <p:oleObj spid="_x0000_s35860" name="Equation" r:id="rId12" imgW="672808" imgH="596641" progId="Equation.3">
              <p:embed/>
            </p:oleObj>
          </a:graphicData>
        </a:graphic>
      </p:graphicFrame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62" name="Object 22"/>
          <p:cNvGraphicFramePr>
            <a:graphicFrameLocks noChangeAspect="1"/>
          </p:cNvGraphicFramePr>
          <p:nvPr/>
        </p:nvGraphicFramePr>
        <p:xfrm>
          <a:off x="1905000" y="4495800"/>
          <a:ext cx="1131570" cy="314325"/>
        </p:xfrm>
        <a:graphic>
          <a:graphicData uri="http://schemas.openxmlformats.org/presentationml/2006/ole">
            <p:oleObj spid="_x0000_s35862" name="Equation" r:id="rId13" imgW="863225" imgH="241195" progId="Equation.3">
              <p:embed/>
            </p:oleObj>
          </a:graphicData>
        </a:graphic>
      </p:graphicFrame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64" name="Object 24"/>
          <p:cNvGraphicFramePr>
            <a:graphicFrameLocks noChangeAspect="1"/>
          </p:cNvGraphicFramePr>
          <p:nvPr/>
        </p:nvGraphicFramePr>
        <p:xfrm>
          <a:off x="1447800" y="4953000"/>
          <a:ext cx="5553075" cy="1533525"/>
        </p:xfrm>
        <a:graphic>
          <a:graphicData uri="http://schemas.openxmlformats.org/presentationml/2006/ole">
            <p:oleObj spid="_x0000_s35864" name="Equation" r:id="rId14" imgW="5549900" imgH="153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ru-RU" sz="1400" dirty="0" smtClean="0"/>
              <a:t>	В интеграле выполнена замена переменной                       и интегрирование по     идет, как отмечалось, только по областям, отвечающим блоховским волнам, т.е. там где                      . Второе слагаемое есть вклад от полюсов (                                           ). </a:t>
            </a:r>
          </a:p>
          <a:p>
            <a:pPr>
              <a:buNone/>
            </a:pPr>
            <a:r>
              <a:rPr lang="ru-RU" sz="1400" dirty="0" smtClean="0"/>
              <a:t>	Считая затухание малым, в правую часть уравнения  подставим значения      ,        , отвечающие поверхностному состоянию для гладкой поверхности с мощностью потенциала поверхности               . (Такой потенциал поверхности получается эффективно в пределе                   для уравнения </a:t>
            </a:r>
            <a:r>
              <a:rPr lang="ru-RU" sz="1400" dirty="0" smtClean="0"/>
              <a:t>с </a:t>
            </a:r>
            <a:r>
              <a:rPr lang="ru-RU" sz="1400" dirty="0" smtClean="0"/>
              <a:t>коррелятором </a:t>
            </a:r>
            <a:r>
              <a:rPr lang="ru-RU" sz="1400" dirty="0" smtClean="0"/>
              <a:t>и</a:t>
            </a:r>
            <a:r>
              <a:rPr lang="ru-RU" sz="1400" dirty="0" smtClean="0"/>
              <a:t>, кроме того, это позволяет избежать расходимости в полюсном </a:t>
            </a:r>
            <a:r>
              <a:rPr lang="ru-RU" sz="1400" dirty="0" smtClean="0"/>
              <a:t>члене в </a:t>
            </a:r>
            <a:r>
              <a:rPr lang="ru-RU" sz="1400" dirty="0" smtClean="0"/>
              <a:t>пределе                  </a:t>
            </a:r>
            <a:r>
              <a:rPr lang="en-US" sz="1400" dirty="0" smtClean="0"/>
              <a:t>   	   </a:t>
            </a:r>
            <a:r>
              <a:rPr lang="ru-RU" sz="1400" dirty="0" smtClean="0"/>
              <a:t>). </a:t>
            </a:r>
            <a:r>
              <a:rPr lang="ru-RU" sz="1400" dirty="0" smtClean="0"/>
              <a:t>Тогда правая часть уравнения (11) даст просто поправку к        . С учетом этого находим поправки к        (                    ) </a:t>
            </a:r>
          </a:p>
          <a:p>
            <a:pPr>
              <a:buNone/>
            </a:pPr>
            <a:r>
              <a:rPr lang="ru-RU" sz="1400" dirty="0" smtClean="0"/>
              <a:t>	</a:t>
            </a:r>
          </a:p>
          <a:p>
            <a:pPr>
              <a:buNone/>
            </a:pPr>
            <a:r>
              <a:rPr lang="ru-RU" sz="1400" dirty="0" smtClean="0"/>
              <a:t>	и поправки к волновому числу          (учтено, что                       ) </a:t>
            </a:r>
          </a:p>
          <a:p>
            <a:pPr>
              <a:buNone/>
            </a:pPr>
            <a:r>
              <a:rPr lang="ru-RU" sz="1400" dirty="0" smtClean="0"/>
              <a:t>	                                      . </a:t>
            </a:r>
            <a:endParaRPr lang="ru-RU" sz="1400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4343400" y="304800"/>
          <a:ext cx="838200" cy="276225"/>
        </p:xfrm>
        <a:graphic>
          <a:graphicData uri="http://schemas.openxmlformats.org/presentationml/2006/ole">
            <p:oleObj spid="_x0000_s36865" name="Equation" r:id="rId3" imgW="838200" imgH="279400" progId="Equation.3">
              <p:embed/>
            </p:oleObj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6781800" y="304800"/>
          <a:ext cx="219075" cy="292100"/>
        </p:xfrm>
        <a:graphic>
          <a:graphicData uri="http://schemas.openxmlformats.org/presentationml/2006/ole">
            <p:oleObj spid="_x0000_s36867" name="Equation" r:id="rId4" imgW="139639" imgH="190417" progId="Equation.3">
              <p:embed/>
            </p:oleObj>
          </a:graphicData>
        </a:graphic>
      </p:graphicFrame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6934200" y="533400"/>
          <a:ext cx="647700" cy="266700"/>
        </p:xfrm>
        <a:graphic>
          <a:graphicData uri="http://schemas.openxmlformats.org/presentationml/2006/ole">
            <p:oleObj spid="_x0000_s36869" name="Equation" r:id="rId5" imgW="647419" imgH="266584" progId="Equation.3">
              <p:embed/>
            </p:oleObj>
          </a:graphicData>
        </a:graphic>
      </p:graphicFrame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3505200" y="762000"/>
          <a:ext cx="1676400" cy="295275"/>
        </p:xfrm>
        <a:graphic>
          <a:graphicData uri="http://schemas.openxmlformats.org/presentationml/2006/ole">
            <p:oleObj spid="_x0000_s36871" name="Equation" r:id="rId6" imgW="1676400" imgH="292100" progId="Equation.3">
              <p:embed/>
            </p:oleObj>
          </a:graphicData>
        </a:graphic>
      </p:graphicFrame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6477000" y="865868"/>
          <a:ext cx="304800" cy="362857"/>
        </p:xfrm>
        <a:graphic>
          <a:graphicData uri="http://schemas.openxmlformats.org/presentationml/2006/ole">
            <p:oleObj spid="_x0000_s36873" name="Equation" r:id="rId7" imgW="203112" imgH="241195" progId="Equation.3">
              <p:embed/>
            </p:oleObj>
          </a:graphicData>
        </a:graphic>
      </p:graphicFrame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6781800" y="870857"/>
          <a:ext cx="228600" cy="348343"/>
        </p:xfrm>
        <a:graphic>
          <a:graphicData uri="http://schemas.openxmlformats.org/presentationml/2006/ole">
            <p:oleObj spid="_x0000_s36875" name="Equation" r:id="rId8" imgW="203024" imgH="304536" progId="Equation.3">
              <p:embed/>
            </p:oleObj>
          </a:graphicData>
        </a:graphic>
      </p:graphicFrame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8001000" y="1143000"/>
          <a:ext cx="1037424" cy="403225"/>
        </p:xfrm>
        <a:graphic>
          <a:graphicData uri="http://schemas.openxmlformats.org/presentationml/2006/ole">
            <p:oleObj spid="_x0000_s36877" name="Equation" r:id="rId9" imgW="838080" imgH="330120" progId="Equation.3">
              <p:embed/>
            </p:oleObj>
          </a:graphicData>
        </a:graphic>
      </p:graphicFrame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5943600" y="1447800"/>
          <a:ext cx="571500" cy="238125"/>
        </p:xfrm>
        <a:graphic>
          <a:graphicData uri="http://schemas.openxmlformats.org/presentationml/2006/ole">
            <p:oleObj spid="_x0000_s36879" name="Equation" r:id="rId10" imgW="571252" imgH="241195" progId="Equation.3">
              <p:embed/>
            </p:oleObj>
          </a:graphicData>
        </a:graphic>
      </p:graphicFrame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914400" y="1828800"/>
          <a:ext cx="571500" cy="238125"/>
        </p:xfrm>
        <a:graphic>
          <a:graphicData uri="http://schemas.openxmlformats.org/presentationml/2006/ole">
            <p:oleObj spid="_x0000_s36881" name="Equation" r:id="rId11" imgW="571252" imgH="241195" progId="Equation.3">
              <p:embed/>
            </p:oleObj>
          </a:graphicData>
        </a:graphic>
      </p:graphicFrame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83" name="Object 19"/>
          <p:cNvGraphicFramePr>
            <a:graphicFrameLocks noChangeAspect="1"/>
          </p:cNvGraphicFramePr>
          <p:nvPr/>
        </p:nvGraphicFramePr>
        <p:xfrm>
          <a:off x="6096000" y="1828800"/>
          <a:ext cx="228600" cy="320040"/>
        </p:xfrm>
        <a:graphic>
          <a:graphicData uri="http://schemas.openxmlformats.org/presentationml/2006/ole">
            <p:oleObj spid="_x0000_s36883" r:id="rId12" imgW="165028" imgH="228501" progId="">
              <p:embed/>
            </p:oleObj>
          </a:graphicData>
        </a:graphic>
      </p:graphicFrame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85" name="Object 21"/>
          <p:cNvGraphicFramePr>
            <a:graphicFrameLocks noChangeAspect="1"/>
          </p:cNvGraphicFramePr>
          <p:nvPr/>
        </p:nvGraphicFramePr>
        <p:xfrm>
          <a:off x="1828800" y="2133600"/>
          <a:ext cx="200025" cy="238125"/>
        </p:xfrm>
        <a:graphic>
          <a:graphicData uri="http://schemas.openxmlformats.org/presentationml/2006/ole">
            <p:oleObj spid="_x0000_s36885" name="Equation" r:id="rId13" imgW="203112" imgH="241195" progId="Equation.3">
              <p:embed/>
            </p:oleObj>
          </a:graphicData>
        </a:graphic>
      </p:graphicFrame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87" name="Object 23"/>
          <p:cNvGraphicFramePr>
            <a:graphicFrameLocks noChangeAspect="1"/>
          </p:cNvGraphicFramePr>
          <p:nvPr/>
        </p:nvGraphicFramePr>
        <p:xfrm>
          <a:off x="2133600" y="2133600"/>
          <a:ext cx="733425" cy="238125"/>
        </p:xfrm>
        <a:graphic>
          <a:graphicData uri="http://schemas.openxmlformats.org/presentationml/2006/ole">
            <p:oleObj spid="_x0000_s36887" name="Equation" r:id="rId14" imgW="736600" imgH="241300" progId="Equation.3">
              <p:embed/>
            </p:oleObj>
          </a:graphicData>
        </a:graphic>
      </p:graphicFrame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89" name="Object 25"/>
          <p:cNvGraphicFramePr>
            <a:graphicFrameLocks noChangeAspect="1"/>
          </p:cNvGraphicFramePr>
          <p:nvPr/>
        </p:nvGraphicFramePr>
        <p:xfrm>
          <a:off x="914400" y="2362200"/>
          <a:ext cx="1819275" cy="266700"/>
        </p:xfrm>
        <a:graphic>
          <a:graphicData uri="http://schemas.openxmlformats.org/presentationml/2006/ole">
            <p:oleObj spid="_x0000_s36889" name="Equation" r:id="rId15" imgW="1815312" imgH="266584" progId="Equation.3">
              <p:embed/>
            </p:oleObj>
          </a:graphicData>
        </a:graphic>
      </p:graphicFrame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91" name="Object 27"/>
          <p:cNvGraphicFramePr>
            <a:graphicFrameLocks noChangeAspect="1"/>
          </p:cNvGraphicFramePr>
          <p:nvPr/>
        </p:nvGraphicFramePr>
        <p:xfrm>
          <a:off x="3276600" y="2446112"/>
          <a:ext cx="304800" cy="420914"/>
        </p:xfrm>
        <a:graphic>
          <a:graphicData uri="http://schemas.openxmlformats.org/presentationml/2006/ole">
            <p:oleObj spid="_x0000_s36891" name="Equation" r:id="rId16" imgW="203112" imgH="279279" progId="Equation.3">
              <p:embed/>
            </p:oleObj>
          </a:graphicData>
        </a:graphic>
      </p:graphicFrame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93" name="Object 29"/>
          <p:cNvGraphicFramePr>
            <a:graphicFrameLocks noChangeAspect="1"/>
          </p:cNvGraphicFramePr>
          <p:nvPr/>
        </p:nvGraphicFramePr>
        <p:xfrm>
          <a:off x="4495800" y="2590800"/>
          <a:ext cx="866775" cy="276225"/>
        </p:xfrm>
        <a:graphic>
          <a:graphicData uri="http://schemas.openxmlformats.org/presentationml/2006/ole">
            <p:oleObj spid="_x0000_s36893" name="Equation" r:id="rId17" imgW="863225" imgH="279279" progId="Equation.3">
              <p:embed/>
            </p:oleObj>
          </a:graphicData>
        </a:graphic>
      </p:graphicFrame>
      <p:sp>
        <p:nvSpPr>
          <p:cNvPr id="3689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95" name="Object 31"/>
          <p:cNvGraphicFramePr>
            <a:graphicFrameLocks noChangeAspect="1"/>
          </p:cNvGraphicFramePr>
          <p:nvPr/>
        </p:nvGraphicFramePr>
        <p:xfrm>
          <a:off x="914400" y="2895600"/>
          <a:ext cx="1657350" cy="533400"/>
        </p:xfrm>
        <a:graphic>
          <a:graphicData uri="http://schemas.openxmlformats.org/presentationml/2006/ole">
            <p:oleObj spid="_x0000_s36895" name="Equation" r:id="rId18" imgW="1663700" imgH="533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128</Words>
  <Application>Microsoft Office PowerPoint</Application>
  <PresentationFormat>On-screen Show (4:3)</PresentationFormat>
  <Paragraphs>221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Тема Office</vt:lpstr>
      <vt:lpstr>Формула</vt:lpstr>
      <vt:lpstr>Equation</vt:lpstr>
      <vt:lpstr>Поверхностные состояния в сверхрешетке с шероховатой границей.</vt:lpstr>
      <vt:lpstr>Введение</vt:lpstr>
      <vt:lpstr>Постановка задачи</vt:lpstr>
      <vt:lpstr>Slide 4</vt:lpstr>
      <vt:lpstr>Slide 5</vt:lpstr>
      <vt:lpstr>Затухание поверхностного состояния</vt:lpstr>
      <vt:lpstr>Slide 7</vt:lpstr>
      <vt:lpstr>Slide 8</vt:lpstr>
      <vt:lpstr>Slide 9</vt:lpstr>
      <vt:lpstr>Расчеты</vt:lpstr>
      <vt:lpstr>Slide 11</vt:lpstr>
      <vt:lpstr>Slide 12</vt:lpstr>
      <vt:lpstr>Slide 13</vt:lpstr>
      <vt:lpstr>Заключение</vt:lpstr>
      <vt:lpstr>Примечания</vt:lpstr>
      <vt:lpstr>Slide 16</vt:lpstr>
      <vt:lpstr>Slide 17</vt:lpstr>
      <vt:lpstr>Список литературы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Alexi</dc:creator>
  <cp:lastModifiedBy>Alexi</cp:lastModifiedBy>
  <cp:revision>164</cp:revision>
  <dcterms:created xsi:type="dcterms:W3CDTF">2011-11-12T21:24:24Z</dcterms:created>
  <dcterms:modified xsi:type="dcterms:W3CDTF">2012-01-23T18:32:02Z</dcterms:modified>
</cp:coreProperties>
</file>