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88D8D2A5-8086-4A2A-888B-9F721942AF44}" type="datetimeFigureOut">
              <a:rPr lang="ru-RU" smtClean="0"/>
              <a:t>28.05.2010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88D8D2A5-8086-4A2A-888B-9F721942AF44}" type="datetimeFigureOut">
              <a:rPr lang="ru-RU" smtClean="0"/>
              <a:t>28.05.2010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88D8D2A5-8086-4A2A-888B-9F721942AF44}" type="datetimeFigureOut">
              <a:rPr lang="ru-RU" smtClean="0"/>
              <a:t>28.05.2010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88D8D2A5-8086-4A2A-888B-9F721942AF44}" type="datetimeFigureOut">
              <a:rPr lang="ru-RU" smtClean="0"/>
              <a:t>28.05.2010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D8D2A5-8086-4A2A-888B-9F721942AF44}" type="datetimeFigureOut">
              <a:rPr lang="ru-RU" smtClean="0"/>
              <a:t>28.05.2010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88D8D2A5-8086-4A2A-888B-9F721942AF44}" type="datetimeFigureOut">
              <a:rPr lang="ru-RU" smtClean="0"/>
              <a:t>28.05.2010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88D8D2A5-8086-4A2A-888B-9F721942AF44}" type="datetimeFigureOut">
              <a:rPr lang="ru-RU" smtClean="0"/>
              <a:t>28.05.2010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88D8D2A5-8086-4A2A-888B-9F721942AF44}" type="datetimeFigureOut">
              <a:rPr lang="ru-RU" smtClean="0"/>
              <a:t>28.05.2010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8D2A5-8086-4A2A-888B-9F721942AF44}" type="datetimeFigureOut">
              <a:rPr lang="ru-RU" smtClean="0"/>
              <a:t>28.05.2010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8D2A5-8086-4A2A-888B-9F721942AF44}" type="datetimeFigureOut">
              <a:rPr lang="ru-RU" smtClean="0"/>
              <a:t>28.05.2010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8D2A5-8086-4A2A-888B-9F721942AF44}" type="datetimeFigureOut">
              <a:rPr lang="ru-RU" smtClean="0"/>
              <a:t>28.05.2010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EBEB73-CB78-4EC9-8B1B-46EE5E38DD0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8D2A5-8086-4A2A-888B-9F721942AF44}" type="datetimeFigureOut">
              <a:rPr lang="ru-RU" smtClean="0"/>
              <a:t>28.05.2010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BEB73-CB78-4EC9-8B1B-46EE5E38DD0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b="1" dirty="0"/>
              <a:t>«Определение показателя Херста акций компаний-составляющих индекса </a:t>
            </a:r>
            <a:r>
              <a:rPr lang="en-US" b="1" dirty="0"/>
              <a:t>Dow Jones</a:t>
            </a:r>
            <a:r>
              <a:rPr lang="ru-RU" b="1" dirty="0"/>
              <a:t>››</a:t>
            </a:r>
            <a:r>
              <a:rPr lang="ru-RU" dirty="0"/>
              <a:t/>
            </a:r>
            <a:br>
              <a:rPr lang="ru-RU" dirty="0"/>
            </a:br>
            <a:endParaRPr lang="ru-RU" dirty="0"/>
          </a:p>
        </p:txBody>
      </p:sp>
      <p:sp>
        <p:nvSpPr>
          <p:cNvPr id="3" name="Subtitle 2"/>
          <p:cNvSpPr>
            <a:spLocks noGrp="1"/>
          </p:cNvSpPr>
          <p:nvPr>
            <p:ph type="subTitle" idx="1"/>
          </p:nvPr>
        </p:nvSpPr>
        <p:spPr/>
        <p:txBody>
          <a:bodyPr>
            <a:normAutofit/>
          </a:bodyPr>
          <a:lstStyle/>
          <a:p>
            <a:r>
              <a:rPr lang="ru-RU" sz="1800" dirty="0" smtClean="0"/>
              <a:t>Сагайдак Максим Ильич</a:t>
            </a:r>
          </a:p>
          <a:p>
            <a:r>
              <a:rPr lang="ru-RU" sz="1800" dirty="0"/>
              <a:t>Санкт-Петербургский государственный Университет</a:t>
            </a:r>
          </a:p>
          <a:p>
            <a:r>
              <a:rPr lang="ru-RU" sz="1800" dirty="0"/>
              <a:t>Физический факультет</a:t>
            </a:r>
          </a:p>
          <a:p>
            <a:r>
              <a:rPr lang="ru-RU" sz="1800" dirty="0"/>
              <a:t>Кафедра статистической физики</a:t>
            </a:r>
          </a:p>
          <a:p>
            <a:r>
              <a:rPr lang="ru-RU" sz="1800" dirty="0" smtClean="0"/>
              <a:t>28 мая 2010</a:t>
            </a:r>
            <a:endParaRPr lang="ru-RU"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Проверка на искусственных данных</a:t>
            </a:r>
            <a:endParaRPr lang="ru-RU" dirty="0"/>
          </a:p>
        </p:txBody>
      </p:sp>
      <p:pic>
        <p:nvPicPr>
          <p:cNvPr id="4" name="Content Placeholder 3" descr="dma0,2.jpg"/>
          <p:cNvPicPr>
            <a:picLocks noGrp="1" noChangeAspect="1"/>
          </p:cNvPicPr>
          <p:nvPr>
            <p:ph idx="1"/>
          </p:nvPr>
        </p:nvPicPr>
        <p:blipFill>
          <a:blip r:embed="rId2"/>
          <a:stretch>
            <a:fillRect/>
          </a:stretch>
        </p:blipFill>
        <p:spPr>
          <a:xfrm>
            <a:off x="357158" y="1214422"/>
            <a:ext cx="3643338" cy="2842989"/>
          </a:xfrm>
        </p:spPr>
      </p:pic>
      <p:pic>
        <p:nvPicPr>
          <p:cNvPr id="5" name="Picture 4" descr="dma0,5.jpg"/>
          <p:cNvPicPr>
            <a:picLocks noChangeAspect="1"/>
          </p:cNvPicPr>
          <p:nvPr/>
        </p:nvPicPr>
        <p:blipFill>
          <a:blip r:embed="rId3"/>
          <a:stretch>
            <a:fillRect/>
          </a:stretch>
        </p:blipFill>
        <p:spPr>
          <a:xfrm>
            <a:off x="4429124" y="1214422"/>
            <a:ext cx="3657841" cy="2857520"/>
          </a:xfrm>
          <a:prstGeom prst="rect">
            <a:avLst/>
          </a:prstGeom>
        </p:spPr>
      </p:pic>
      <p:pic>
        <p:nvPicPr>
          <p:cNvPr id="6" name="Picture 5" descr="dma0,8.jpg"/>
          <p:cNvPicPr>
            <a:picLocks noChangeAspect="1"/>
          </p:cNvPicPr>
          <p:nvPr/>
        </p:nvPicPr>
        <p:blipFill>
          <a:blip r:embed="rId4"/>
          <a:stretch>
            <a:fillRect/>
          </a:stretch>
        </p:blipFill>
        <p:spPr>
          <a:xfrm>
            <a:off x="2571736" y="3929066"/>
            <a:ext cx="3474948" cy="271464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Подсчет показателя Херста акций компаний </a:t>
            </a:r>
            <a:r>
              <a:rPr lang="en-US" b="1" dirty="0"/>
              <a:t>Dow Jones</a:t>
            </a:r>
            <a:endParaRPr lang="ru-RU" dirty="0"/>
          </a:p>
        </p:txBody>
      </p:sp>
      <p:pic>
        <p:nvPicPr>
          <p:cNvPr id="4" name="Content Placeholder 3" descr="aa-dma.jpg"/>
          <p:cNvPicPr>
            <a:picLocks noGrp="1" noChangeAspect="1"/>
          </p:cNvPicPr>
          <p:nvPr>
            <p:ph idx="1"/>
          </p:nvPr>
        </p:nvPicPr>
        <p:blipFill>
          <a:blip r:embed="rId2"/>
          <a:stretch>
            <a:fillRect/>
          </a:stretch>
        </p:blipFill>
        <p:spPr>
          <a:xfrm>
            <a:off x="500034" y="2000240"/>
            <a:ext cx="3895584" cy="3043246"/>
          </a:xfrm>
        </p:spPr>
      </p:pic>
      <p:pic>
        <p:nvPicPr>
          <p:cNvPr id="5" name="Picture 4" descr="mcd-dma.jpg"/>
          <p:cNvPicPr>
            <a:picLocks noChangeAspect="1"/>
          </p:cNvPicPr>
          <p:nvPr/>
        </p:nvPicPr>
        <p:blipFill>
          <a:blip r:embed="rId3"/>
          <a:stretch>
            <a:fillRect/>
          </a:stretch>
        </p:blipFill>
        <p:spPr>
          <a:xfrm>
            <a:off x="4500562" y="2000240"/>
            <a:ext cx="3877660" cy="302924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Результаты вычислений для всех 30 компаний-составляющих индекса </a:t>
            </a:r>
            <a:r>
              <a:rPr lang="en-US" dirty="0"/>
              <a:t>Dow Jones</a:t>
            </a:r>
            <a:endParaRPr lang="ru-RU" dirty="0"/>
          </a:p>
        </p:txBody>
      </p:sp>
      <p:graphicFrame>
        <p:nvGraphicFramePr>
          <p:cNvPr id="4" name="Content Placeholder 3"/>
          <p:cNvGraphicFramePr>
            <a:graphicFrameLocks noGrp="1"/>
          </p:cNvGraphicFramePr>
          <p:nvPr>
            <p:ph idx="1"/>
          </p:nvPr>
        </p:nvGraphicFramePr>
        <p:xfrm>
          <a:off x="457200" y="1600200"/>
          <a:ext cx="8229600" cy="5191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spcAft>
                          <a:spcPts val="0"/>
                        </a:spcAft>
                      </a:pPr>
                      <a:r>
                        <a:rPr lang="ru-RU" sz="1100" dirty="0">
                          <a:solidFill>
                            <a:srgbClr val="000000"/>
                          </a:solidFill>
                          <a:latin typeface="Calibri"/>
                          <a:ea typeface="Calibri"/>
                          <a:cs typeface="Times New Roman"/>
                        </a:rPr>
                        <a:t>Symbol</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Name</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Herst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Data Length</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AA</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Alcoa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0,46±0,05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11669</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AXP</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American Express Company Common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0,63±0,01</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8365</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BA</a:t>
                      </a:r>
                      <a:endParaRPr lang="ru-RU" sz="1200" dirty="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Boeing Company (The) Common Sto</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0,55±0,09</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BAC</a:t>
                      </a:r>
                      <a:endParaRPr lang="ru-RU" sz="1200" dirty="0">
                        <a:latin typeface="Times New Roman"/>
                        <a:ea typeface="Times New Roman"/>
                        <a:cs typeface="Times New Roman"/>
                      </a:endParaRPr>
                    </a:p>
                  </a:txBody>
                  <a:tcPr marL="68580" marR="68580" marT="0" marB="0"/>
                </a:tc>
                <a:tc>
                  <a:txBody>
                    <a:bodyPr/>
                    <a:lstStyle/>
                    <a:p>
                      <a:pPr>
                        <a:spcAft>
                          <a:spcPts val="0"/>
                        </a:spcAft>
                      </a:pPr>
                      <a:r>
                        <a:rPr lang="en-US" sz="1100" dirty="0">
                          <a:solidFill>
                            <a:srgbClr val="000000"/>
                          </a:solidFill>
                          <a:latin typeface="Calibri"/>
                          <a:ea typeface="Calibri"/>
                          <a:cs typeface="Times New Roman"/>
                        </a:rPr>
                        <a:t>Bank of America Corporation Com</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0,46±0,11</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6039</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CAT</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Caterpillar, Inc. Common Stock</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0,51±0,18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CSCO</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Cisco Systems, Inc.</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0,76±0,07</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5072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CVX</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Chevron Corporation Common Stoc</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0,7±0,04</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DD</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dirty="0">
                          <a:solidFill>
                            <a:srgbClr val="000000"/>
                          </a:solidFill>
                          <a:latin typeface="Calibri"/>
                          <a:ea typeface="Calibri"/>
                          <a:cs typeface="Times New Roman"/>
                        </a:rPr>
                        <a:t>E.I. du Pont de Nemours and Com</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0,45±0,05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12170</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DIS</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dirty="0">
                          <a:solidFill>
                            <a:srgbClr val="000000"/>
                          </a:solidFill>
                          <a:latin typeface="Calibri"/>
                          <a:ea typeface="Calibri"/>
                          <a:cs typeface="Times New Roman"/>
                        </a:rPr>
                        <a:t>Walt Disney Company (The) </a:t>
                      </a:r>
                      <a:r>
                        <a:rPr lang="en-US" sz="1100" dirty="0" err="1">
                          <a:solidFill>
                            <a:srgbClr val="000000"/>
                          </a:solidFill>
                          <a:latin typeface="Calibri"/>
                          <a:ea typeface="Calibri"/>
                          <a:cs typeface="Times New Roman"/>
                        </a:rPr>
                        <a:t>Commo</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0,36±0,1</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GE</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General Electric Company Common</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0,69±0,07</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HD</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dirty="0">
                          <a:solidFill>
                            <a:srgbClr val="000000"/>
                          </a:solidFill>
                          <a:latin typeface="Calibri"/>
                          <a:ea typeface="Calibri"/>
                          <a:cs typeface="Times New Roman"/>
                        </a:rPr>
                        <a:t>Home Depot, Inc. (The) Common S</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0,52±0,06</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6486</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HPQ</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Hewlett-Packard Company Common </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0,52±0,05</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dirty="0">
                          <a:solidFill>
                            <a:srgbClr val="000000"/>
                          </a:solidFill>
                          <a:latin typeface="Calibri"/>
                          <a:ea typeface="Calibri"/>
                          <a:cs typeface="Times New Roman"/>
                        </a:rPr>
                        <a:t>IBM</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International Business Machines</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0,51±0,05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12171</a:t>
                      </a:r>
                      <a:endParaRPr lang="ru-RU"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ru-RU" dirty="0"/>
          </a:p>
        </p:txBody>
      </p:sp>
      <p:graphicFrame>
        <p:nvGraphicFramePr>
          <p:cNvPr id="4" name="Content Placeholder 3"/>
          <p:cNvGraphicFramePr>
            <a:graphicFrameLocks noGrp="1"/>
          </p:cNvGraphicFramePr>
          <p:nvPr>
            <p:ph idx="1"/>
          </p:nvPr>
        </p:nvGraphicFramePr>
        <p:xfrm>
          <a:off x="285720" y="285728"/>
          <a:ext cx="8229600" cy="630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spcAft>
                          <a:spcPts val="0"/>
                        </a:spcAft>
                      </a:pPr>
                      <a:r>
                        <a:rPr lang="ru-RU" sz="1100" dirty="0">
                          <a:solidFill>
                            <a:srgbClr val="000000"/>
                          </a:solidFill>
                          <a:latin typeface="Calibri"/>
                          <a:ea typeface="Calibri"/>
                          <a:cs typeface="Times New Roman"/>
                        </a:rPr>
                        <a:t>INTC</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Intel Corporation</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0,54±0,08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6011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JNJ</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Johnson &amp; Johnson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0,42±0,03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JPM</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JP Morgan Chase &amp; Co. Common St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0,54±0,05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6647</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KFT</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Kraft Foods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0,22±0,16</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2235</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KO</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Coca-Cola Company (The) Common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0,62±0,06</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MCD</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McDonald's Corporation Common S</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0,63±0,08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MMM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3M Company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0,56±0,2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MRK</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Merck &amp; Company, Inc. Common St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0,52±0,03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MSFT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Microsoft Corporation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0,57±0,03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6092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PFE</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Pfizer,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0,61±0,1</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7152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PG</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Procter &amp; Gamble Company (The)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0,7±0,14</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AT&amp;T Inc.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0,63±0,08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6508</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TRV</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The Travelers Companies, Inc. 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0,37±0,09</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6005</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UTX</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United Technologies Corporation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0,46±0,11</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VZ</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Verizon Communications Inc. Com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0,56±0,06</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6674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WMT</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solidFill>
                            <a:srgbClr val="000000"/>
                          </a:solidFill>
                          <a:latin typeface="Calibri"/>
                          <a:ea typeface="Calibri"/>
                          <a:cs typeface="Times New Roman"/>
                        </a:rPr>
                        <a:t>Wal-Mart Stores, Inc. Common St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0,62±0,19</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9512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solidFill>
                            <a:srgbClr val="000000"/>
                          </a:solidFill>
                          <a:latin typeface="Calibri"/>
                          <a:ea typeface="Calibri"/>
                          <a:cs typeface="Times New Roman"/>
                        </a:rPr>
                        <a:t>XOM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solidFill>
                            <a:srgbClr val="000000"/>
                          </a:solidFill>
                          <a:latin typeface="Calibri"/>
                          <a:ea typeface="Calibri"/>
                          <a:cs typeface="Times New Roman"/>
                        </a:rPr>
                        <a:t>Exxon Mobil Corporation Common </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solidFill>
                            <a:srgbClr val="000000"/>
                          </a:solidFill>
                          <a:latin typeface="Calibri"/>
                          <a:ea typeface="Calibri"/>
                          <a:cs typeface="Times New Roman"/>
                        </a:rPr>
                        <a:t>0,74±0,05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10184</a:t>
                      </a:r>
                      <a:endParaRPr lang="ru-RU"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Выводы</a:t>
            </a:r>
          </a:p>
        </p:txBody>
      </p:sp>
      <p:sp>
        <p:nvSpPr>
          <p:cNvPr id="3" name="Content Placeholder 2"/>
          <p:cNvSpPr>
            <a:spLocks noGrp="1"/>
          </p:cNvSpPr>
          <p:nvPr>
            <p:ph idx="1"/>
          </p:nvPr>
        </p:nvSpPr>
        <p:spPr/>
        <p:txBody>
          <a:bodyPr>
            <a:normAutofit fontScale="70000" lnSpcReduction="20000"/>
          </a:bodyPr>
          <a:lstStyle/>
          <a:p>
            <a:r>
              <a:rPr lang="ru-RU" dirty="0"/>
              <a:t>1.В результате курсовой работы были исследованы 2 метода определения показателя Херста: Метод скалирования временного ряда(МСВР) и </a:t>
            </a:r>
            <a:r>
              <a:rPr lang="en-US" dirty="0"/>
              <a:t>DMA</a:t>
            </a:r>
            <a:r>
              <a:rPr lang="ru-RU" dirty="0"/>
              <a:t>. Для каждого мною были написаны исполняющие их алгоритм программы в </a:t>
            </a:r>
            <a:r>
              <a:rPr lang="en-US" dirty="0" err="1"/>
              <a:t>Matlab</a:t>
            </a:r>
            <a:r>
              <a:rPr lang="ru-RU" dirty="0"/>
              <a:t>.</a:t>
            </a:r>
          </a:p>
          <a:p>
            <a:r>
              <a:rPr lang="ru-RU" dirty="0"/>
              <a:t>2.Методы показали отличные друг от друга результаты: МСВР для большинства акций дал показатель Херста &lt;0.5, что соответствует изменчивому поведению данных. </a:t>
            </a:r>
            <a:r>
              <a:rPr lang="en-US" dirty="0"/>
              <a:t>DMA </a:t>
            </a:r>
            <a:r>
              <a:rPr lang="ru-RU" dirty="0"/>
              <a:t>в свою очередь показал обратные результаты, которые впрочем соответствуют общепризнанному мнению и наличии трендов в движении цен акций.</a:t>
            </a:r>
          </a:p>
          <a:p>
            <a:r>
              <a:rPr lang="ru-RU" dirty="0"/>
              <a:t>3.Исходя из полученных данных, можно выбирать акции с наибольшим показателем Херста и анализировать из с помощью нейронных сетей с целью дальнейшего предсказания движения цен.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Показатель Херста</a:t>
            </a:r>
            <a:endParaRPr lang="ru-RU" dirty="0"/>
          </a:p>
        </p:txBody>
      </p:sp>
      <p:sp>
        <p:nvSpPr>
          <p:cNvPr id="3" name="Content Placeholder 2"/>
          <p:cNvSpPr>
            <a:spLocks noGrp="1"/>
          </p:cNvSpPr>
          <p:nvPr>
            <p:ph idx="1"/>
          </p:nvPr>
        </p:nvSpPr>
        <p:spPr/>
        <p:txBody>
          <a:bodyPr>
            <a:normAutofit fontScale="47500" lnSpcReduction="20000"/>
          </a:bodyPr>
          <a:lstStyle/>
          <a:p>
            <a:r>
              <a:rPr lang="ru-RU" dirty="0"/>
              <a:t>Свой эмпирический закон Хёрст открыл, занимаясь изучением Нила. Впоследствии оказалось, что многие другие природные явления хорошо описываются этим законом. Оказывается, временные последовательности измерений таких величин, как температура, сток рек, количество осадков, толщина колец деревьев или высота морских волн можно исследовать методом нормированного размаха или методом Хёрста. Такие последовательности характеризуются показателем Н, показателем Хёрста.</a:t>
            </a:r>
          </a:p>
          <a:p>
            <a:r>
              <a:rPr lang="ru-RU" dirty="0"/>
              <a:t> </a:t>
            </a:r>
          </a:p>
          <a:p>
            <a:r>
              <a:rPr lang="ru-RU" dirty="0"/>
              <a:t>Временные последовательности, для которых Н больше 0.5, относятся к классу персистентных - сохраняющих имеющуюся тенденцию. Если приращения были положительными в течение некоторого времени в прошлом, то есть происходило увеличение, то и впредь в среднем будет происходить увеличение. Таким образом, для процесса с Н &gt; 0.5 тенденция к увеличению в прошлом означает тенденцию к увеличению в будущем. И наоборот, тенденция к уменьшению в прошлом означает, в среднем, продолжение уменьшения в будущем. Чем больше Н, тем сильнее тенденция.</a:t>
            </a:r>
          </a:p>
          <a:p>
            <a:r>
              <a:rPr lang="ru-RU" dirty="0"/>
              <a:t> </a:t>
            </a:r>
          </a:p>
          <a:p>
            <a:r>
              <a:rPr lang="ru-RU" dirty="0"/>
              <a:t>При Н=0.5 никакой выраженной тенденции процесса не выявлено, и нет оснований считать, что она появится в будущем. Примером такого процесса может быть броуновское движение.</a:t>
            </a:r>
          </a:p>
          <a:p>
            <a:r>
              <a:rPr lang="ru-RU" dirty="0"/>
              <a:t> </a:t>
            </a:r>
          </a:p>
          <a:p>
            <a:r>
              <a:rPr lang="ru-RU" dirty="0"/>
              <a:t>Случай Н &lt; 0.5 характеризуется антиперсистентностью - рост в прошлом означает уменьшение в будущем, а тенденция к уменьшению в прошлом делает вероятным увеличение в будущем. И чем меньше Н, тем больше эта вероятность. В таких процессах после возрастания переменной обычно происходит её уменьшение, а после уменьшения - возрастание.</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Метод скалирования временного ряда</a:t>
            </a:r>
          </a:p>
        </p:txBody>
      </p:sp>
      <p:sp>
        <p:nvSpPr>
          <p:cNvPr id="3" name="Content Placeholder 2"/>
          <p:cNvSpPr>
            <a:spLocks noGrp="1"/>
          </p:cNvSpPr>
          <p:nvPr>
            <p:ph idx="1"/>
          </p:nvPr>
        </p:nvSpPr>
        <p:spPr/>
        <p:txBody>
          <a:bodyPr>
            <a:normAutofit fontScale="47500" lnSpcReduction="20000"/>
          </a:bodyPr>
          <a:lstStyle/>
          <a:p>
            <a:r>
              <a:rPr lang="ru-RU" b="1" dirty="0"/>
              <a:t>Алгоритм </a:t>
            </a:r>
            <a:endParaRPr lang="ru-RU" dirty="0"/>
          </a:p>
          <a:p>
            <a:r>
              <a:rPr lang="en-US" dirty="0"/>
              <a:t> </a:t>
            </a:r>
            <a:endParaRPr lang="ru-RU" dirty="0"/>
          </a:p>
          <a:p>
            <a:r>
              <a:rPr lang="ru-RU" dirty="0"/>
              <a:t>берется временной ряд </a:t>
            </a:r>
            <a:r>
              <a:rPr lang="en-US" dirty="0" err="1"/>
              <a:t>S</a:t>
            </a:r>
            <a:r>
              <a:rPr lang="en-US" baseline="-25000" dirty="0" err="1"/>
              <a:t>n</a:t>
            </a:r>
            <a:r>
              <a:rPr lang="en-US" baseline="-25000" dirty="0"/>
              <a:t> </a:t>
            </a:r>
            <a:r>
              <a:rPr lang="ru-RU" dirty="0"/>
              <a:t>(к примеру цены закрытий акций в конце торгового дня), из него путем взятия натурального логарифма получаем новый ряд </a:t>
            </a:r>
            <a:r>
              <a:rPr lang="en-US" dirty="0" err="1"/>
              <a:t>S</a:t>
            </a:r>
            <a:r>
              <a:rPr lang="en-US" baseline="-25000" dirty="0" err="1"/>
              <a:t>n</a:t>
            </a:r>
            <a:r>
              <a:rPr lang="en-US" baseline="-25000" dirty="0"/>
              <a:t> </a:t>
            </a:r>
            <a:r>
              <a:rPr lang="en-US" dirty="0"/>
              <a:t> </a:t>
            </a:r>
            <a:r>
              <a:rPr lang="ru-RU" dirty="0"/>
              <a:t>→ </a:t>
            </a:r>
            <a:r>
              <a:rPr lang="en-US" dirty="0" err="1"/>
              <a:t>ln</a:t>
            </a:r>
            <a:r>
              <a:rPr lang="ru-RU" dirty="0"/>
              <a:t>(</a:t>
            </a:r>
            <a:r>
              <a:rPr lang="en-US" dirty="0" err="1"/>
              <a:t>S</a:t>
            </a:r>
            <a:r>
              <a:rPr lang="en-US" baseline="-25000" dirty="0" err="1"/>
              <a:t>n</a:t>
            </a:r>
            <a:r>
              <a:rPr lang="ru-RU" dirty="0"/>
              <a:t>);</a:t>
            </a:r>
          </a:p>
          <a:p>
            <a:r>
              <a:rPr lang="en-US" dirty="0"/>
              <a:t> </a:t>
            </a:r>
            <a:endParaRPr lang="ru-RU" dirty="0"/>
          </a:p>
          <a:p>
            <a:r>
              <a:rPr lang="ru-RU" dirty="0"/>
              <a:t>далее считаем логарифмические доходности с разными приращениями, взятыми по степеням двойки </a:t>
            </a:r>
            <a:r>
              <a:rPr lang="en-US" dirty="0"/>
              <a:t>δ</a:t>
            </a:r>
            <a:r>
              <a:rPr lang="ru-RU" dirty="0"/>
              <a:t>=2, 4, 8, 16, 32, 64, 128:</a:t>
            </a:r>
          </a:p>
          <a:p>
            <a:r>
              <a:rPr lang="ru-RU" dirty="0"/>
              <a:t>Δ</a:t>
            </a:r>
            <a:r>
              <a:rPr lang="en-US" baseline="-25000" dirty="0"/>
              <a:t>1</a:t>
            </a:r>
            <a:r>
              <a:rPr lang="en-US" dirty="0"/>
              <a:t>(</a:t>
            </a:r>
            <a:r>
              <a:rPr lang="ru-RU" dirty="0"/>
              <a:t>δ</a:t>
            </a:r>
            <a:r>
              <a:rPr lang="en-US" dirty="0"/>
              <a:t>)= </a:t>
            </a:r>
            <a:r>
              <a:rPr lang="en-US" dirty="0" err="1"/>
              <a:t>ln</a:t>
            </a:r>
            <a:r>
              <a:rPr lang="en-US" dirty="0"/>
              <a:t>(S</a:t>
            </a:r>
            <a:r>
              <a:rPr lang="en-US" baseline="-25000" dirty="0"/>
              <a:t>δ+1</a:t>
            </a:r>
            <a:r>
              <a:rPr lang="en-US" dirty="0"/>
              <a:t>)- </a:t>
            </a:r>
            <a:r>
              <a:rPr lang="en-US" dirty="0" err="1"/>
              <a:t>ln</a:t>
            </a:r>
            <a:r>
              <a:rPr lang="en-US" dirty="0"/>
              <a:t>(S</a:t>
            </a:r>
            <a:r>
              <a:rPr lang="en-US" baseline="-25000" dirty="0"/>
              <a:t>1</a:t>
            </a:r>
            <a:r>
              <a:rPr lang="en-US" dirty="0"/>
              <a:t>)</a:t>
            </a:r>
            <a:endParaRPr lang="ru-RU" dirty="0"/>
          </a:p>
          <a:p>
            <a:r>
              <a:rPr lang="ru-RU" dirty="0"/>
              <a:t>Δ</a:t>
            </a:r>
            <a:r>
              <a:rPr lang="en-US" baseline="-25000" dirty="0"/>
              <a:t>2</a:t>
            </a:r>
            <a:r>
              <a:rPr lang="en-US" dirty="0"/>
              <a:t>(</a:t>
            </a:r>
            <a:r>
              <a:rPr lang="ru-RU" dirty="0"/>
              <a:t>δ</a:t>
            </a:r>
            <a:r>
              <a:rPr lang="en-US" dirty="0"/>
              <a:t>)= </a:t>
            </a:r>
            <a:r>
              <a:rPr lang="en-US" dirty="0" err="1"/>
              <a:t>ln</a:t>
            </a:r>
            <a:r>
              <a:rPr lang="en-US" dirty="0"/>
              <a:t>(S</a:t>
            </a:r>
            <a:r>
              <a:rPr lang="en-US" baseline="-25000" dirty="0"/>
              <a:t>δ+2</a:t>
            </a:r>
            <a:r>
              <a:rPr lang="en-US" dirty="0"/>
              <a:t>)- </a:t>
            </a:r>
            <a:r>
              <a:rPr lang="en-US" dirty="0" err="1"/>
              <a:t>ln</a:t>
            </a:r>
            <a:r>
              <a:rPr lang="en-US" dirty="0"/>
              <a:t>(S</a:t>
            </a:r>
            <a:r>
              <a:rPr lang="en-US" baseline="-25000" dirty="0"/>
              <a:t>2</a:t>
            </a:r>
            <a:r>
              <a:rPr lang="en-US" dirty="0"/>
              <a:t>)</a:t>
            </a:r>
            <a:endParaRPr lang="ru-RU" dirty="0"/>
          </a:p>
          <a:p>
            <a:r>
              <a:rPr lang="en-US" dirty="0"/>
              <a:t>…</a:t>
            </a:r>
            <a:endParaRPr lang="ru-RU" dirty="0"/>
          </a:p>
          <a:p>
            <a:r>
              <a:rPr lang="ru-RU" dirty="0"/>
              <a:t>Δ</a:t>
            </a:r>
            <a:r>
              <a:rPr lang="en-US" baseline="-25000" dirty="0"/>
              <a:t>N(</a:t>
            </a:r>
            <a:r>
              <a:rPr lang="ru-RU" baseline="-25000" dirty="0"/>
              <a:t>δ</a:t>
            </a:r>
            <a:r>
              <a:rPr lang="en-US" baseline="-25000" dirty="0"/>
              <a:t>)</a:t>
            </a:r>
            <a:r>
              <a:rPr lang="en-US" dirty="0"/>
              <a:t> (</a:t>
            </a:r>
            <a:r>
              <a:rPr lang="ru-RU" dirty="0"/>
              <a:t>δ</a:t>
            </a:r>
            <a:r>
              <a:rPr lang="en-US" dirty="0"/>
              <a:t>)= </a:t>
            </a:r>
            <a:r>
              <a:rPr lang="en-US" dirty="0" err="1"/>
              <a:t>ln</a:t>
            </a:r>
            <a:r>
              <a:rPr lang="en-US" dirty="0"/>
              <a:t>(</a:t>
            </a:r>
            <a:r>
              <a:rPr lang="en-US" dirty="0" err="1"/>
              <a:t>S</a:t>
            </a:r>
            <a:r>
              <a:rPr lang="en-US" baseline="-25000" dirty="0" err="1"/>
              <a:t>δ</a:t>
            </a:r>
            <a:r>
              <a:rPr lang="en-US" baseline="-25000" dirty="0"/>
              <a:t>+ N(</a:t>
            </a:r>
            <a:r>
              <a:rPr lang="ru-RU" baseline="-25000" dirty="0"/>
              <a:t>δ</a:t>
            </a:r>
            <a:r>
              <a:rPr lang="en-US" baseline="-25000" dirty="0"/>
              <a:t>)</a:t>
            </a:r>
            <a:r>
              <a:rPr lang="en-US" dirty="0"/>
              <a:t>)- </a:t>
            </a:r>
            <a:r>
              <a:rPr lang="en-US" dirty="0" err="1"/>
              <a:t>ln</a:t>
            </a:r>
            <a:r>
              <a:rPr lang="en-US" dirty="0"/>
              <a:t>(S</a:t>
            </a:r>
            <a:r>
              <a:rPr lang="en-US" baseline="-25000" dirty="0"/>
              <a:t> N(</a:t>
            </a:r>
            <a:r>
              <a:rPr lang="ru-RU" baseline="-25000" dirty="0"/>
              <a:t>δ</a:t>
            </a:r>
            <a:r>
              <a:rPr lang="en-US" baseline="-25000" dirty="0"/>
              <a:t>)</a:t>
            </a:r>
            <a:r>
              <a:rPr lang="en-US" dirty="0"/>
              <a:t>)</a:t>
            </a:r>
            <a:endParaRPr lang="ru-RU" dirty="0"/>
          </a:p>
          <a:p>
            <a:r>
              <a:rPr lang="en-US" dirty="0"/>
              <a:t> </a:t>
            </a:r>
            <a:endParaRPr lang="ru-RU" dirty="0"/>
          </a:p>
          <a:p>
            <a:r>
              <a:rPr lang="ru-RU" dirty="0"/>
              <a:t>  получаем 7 временных рядов Δ</a:t>
            </a:r>
            <a:r>
              <a:rPr lang="en-US" baseline="-25000" dirty="0"/>
              <a:t>k</a:t>
            </a:r>
            <a:r>
              <a:rPr lang="ru-RU" dirty="0"/>
              <a:t>(δ) и вычиляем для каждого стандартное отклонение:</a:t>
            </a:r>
          </a:p>
          <a:p>
            <a:r>
              <a:rPr lang="ru-RU" dirty="0"/>
              <a:t>  </a:t>
            </a:r>
          </a:p>
          <a:p>
            <a:r>
              <a:rPr lang="ru-RU" i="1" dirty="0"/>
              <a:t> </a:t>
            </a:r>
            <a:endParaRPr lang="ru-RU" dirty="0"/>
          </a:p>
          <a:p>
            <a:r>
              <a:rPr lang="ru-RU" dirty="0"/>
              <a:t> </a:t>
            </a:r>
          </a:p>
          <a:p>
            <a:r>
              <a:rPr lang="ru-RU" dirty="0"/>
              <a:t>После чего строится график </a:t>
            </a:r>
            <a:r>
              <a:rPr lang="en-US" dirty="0"/>
              <a:t>log</a:t>
            </a:r>
            <a:r>
              <a:rPr lang="ru-RU" baseline="-25000" dirty="0"/>
              <a:t>2</a:t>
            </a:r>
            <a:r>
              <a:rPr lang="ru-RU" dirty="0"/>
              <a:t>  от </a:t>
            </a:r>
            <a:r>
              <a:rPr lang="en-US" dirty="0"/>
              <a:t>log</a:t>
            </a:r>
            <a:r>
              <a:rPr lang="ru-RU" baseline="-25000" dirty="0"/>
              <a:t>2</a:t>
            </a:r>
            <a:r>
              <a:rPr lang="ru-RU" dirty="0"/>
              <a:t>  - по полученным точкам с помощью линейной регрессии проводится прямая. Тангенс угла наклона регрессионной прямой к оси </a:t>
            </a:r>
            <a:r>
              <a:rPr lang="en-US" dirty="0"/>
              <a:t>Ox</a:t>
            </a:r>
            <a:r>
              <a:rPr lang="ru-RU" dirty="0"/>
              <a:t> и будет значением искомого показателя Херста. </a:t>
            </a:r>
          </a:p>
          <a:p>
            <a:endParaRPr lang="ru-RU"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00100" y="4500570"/>
            <a:ext cx="2600325" cy="714375"/>
          </a:xfrm>
          <a:prstGeom prst="rect">
            <a:avLst/>
          </a:prstGeom>
          <a:noFill/>
        </p:spPr>
      </p:pic>
      <p:sp>
        <p:nvSpPr>
          <p:cNvPr id="1027" name="Rectangle 3"/>
          <p:cNvSpPr>
            <a:spLocks noChangeArrowheads="1"/>
          </p:cNvSpPr>
          <p:nvPr/>
        </p:nvSpPr>
        <p:spPr bwMode="auto">
          <a:xfrm>
            <a:off x="0" y="1171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Проверка на </a:t>
            </a:r>
            <a:r>
              <a:rPr lang="ru-RU" dirty="0" smtClean="0"/>
              <a:t>искусственных </a:t>
            </a:r>
            <a:r>
              <a:rPr lang="ru-RU" dirty="0"/>
              <a:t>данных</a:t>
            </a:r>
          </a:p>
        </p:txBody>
      </p:sp>
      <p:sp>
        <p:nvSpPr>
          <p:cNvPr id="3" name="Content Placeholder 2"/>
          <p:cNvSpPr>
            <a:spLocks noGrp="1"/>
          </p:cNvSpPr>
          <p:nvPr>
            <p:ph idx="1"/>
          </p:nvPr>
        </p:nvSpPr>
        <p:spPr/>
        <p:txBody>
          <a:bodyPr>
            <a:normAutofit fontScale="85000" lnSpcReduction="20000"/>
          </a:bodyPr>
          <a:lstStyle/>
          <a:p>
            <a:r>
              <a:rPr lang="ru-RU" dirty="0"/>
              <a:t>Алгоритм тестировался на временном ряде фрактального броуновского движения, генерируемого специальной функций в </a:t>
            </a:r>
            <a:r>
              <a:rPr lang="en-US" dirty="0" err="1"/>
              <a:t>Matlab</a:t>
            </a:r>
            <a:r>
              <a:rPr lang="en-US" dirty="0"/>
              <a:t> </a:t>
            </a:r>
            <a:r>
              <a:rPr lang="ru-RU" dirty="0"/>
              <a:t>с заранее заданным значением </a:t>
            </a:r>
            <a:r>
              <a:rPr lang="en-US" dirty="0"/>
              <a:t>H</a:t>
            </a:r>
            <a:r>
              <a:rPr lang="ru-RU" dirty="0"/>
              <a:t>.</a:t>
            </a:r>
          </a:p>
          <a:p>
            <a:r>
              <a:rPr lang="ru-RU" dirty="0"/>
              <a:t>Брались значения длин ряда </a:t>
            </a:r>
            <a:r>
              <a:rPr lang="en-US" dirty="0"/>
              <a:t>N </a:t>
            </a:r>
            <a:r>
              <a:rPr lang="ru-RU" dirty="0"/>
              <a:t>от 2</a:t>
            </a:r>
            <a:r>
              <a:rPr lang="ru-RU" baseline="30000" dirty="0"/>
              <a:t>12</a:t>
            </a:r>
            <a:r>
              <a:rPr lang="ru-RU" dirty="0"/>
              <a:t> до 2</a:t>
            </a:r>
            <a:r>
              <a:rPr lang="ru-RU" baseline="30000" dirty="0"/>
              <a:t>15</a:t>
            </a:r>
            <a:r>
              <a:rPr lang="ru-RU" dirty="0"/>
              <a:t> со значениями </a:t>
            </a:r>
            <a:r>
              <a:rPr lang="en-US" dirty="0"/>
              <a:t>H </a:t>
            </a:r>
            <a:r>
              <a:rPr lang="ru-RU" dirty="0"/>
              <a:t>от 0,05 до 0,95 с шагом 0,05. Для каждого подсчитывался </a:t>
            </a:r>
            <a:r>
              <a:rPr lang="en-US" dirty="0"/>
              <a:t>H </a:t>
            </a:r>
            <a:r>
              <a:rPr lang="ru-RU" dirty="0"/>
              <a:t>и его отклонение от реального значения Δ</a:t>
            </a:r>
            <a:r>
              <a:rPr lang="en-US" dirty="0"/>
              <a:t>H</a:t>
            </a:r>
            <a:r>
              <a:rPr lang="ru-RU" dirty="0"/>
              <a:t>. В результате многократных компьютерных симуляций (</a:t>
            </a:r>
            <a:r>
              <a:rPr lang="en-US" dirty="0"/>
              <a:t>N</a:t>
            </a:r>
            <a:r>
              <a:rPr lang="ru-RU" dirty="0"/>
              <a:t>=1000 для каждого значения </a:t>
            </a:r>
            <a:r>
              <a:rPr lang="en-US" dirty="0"/>
              <a:t>H</a:t>
            </a:r>
            <a:r>
              <a:rPr lang="ru-RU" dirty="0"/>
              <a:t>) были получены средние значния отклонений вычиляемого алгоритмом показателя от его реального значения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Ошибка алгоритма при различных изначальных значениях </a:t>
            </a:r>
            <a:r>
              <a:rPr lang="en-US" dirty="0"/>
              <a:t>H</a:t>
            </a:r>
            <a:endParaRPr lang="ru-RU" dirty="0"/>
          </a:p>
        </p:txBody>
      </p:sp>
      <p:pic>
        <p:nvPicPr>
          <p:cNvPr id="4" name="Content Placeholder 3" descr="fbm2^12.jpg"/>
          <p:cNvPicPr>
            <a:picLocks noGrp="1" noChangeAspect="1"/>
          </p:cNvPicPr>
          <p:nvPr>
            <p:ph idx="1"/>
          </p:nvPr>
        </p:nvPicPr>
        <p:blipFill>
          <a:blip r:embed="rId2"/>
          <a:stretch>
            <a:fillRect/>
          </a:stretch>
        </p:blipFill>
        <p:spPr>
          <a:xfrm>
            <a:off x="428596" y="1500174"/>
            <a:ext cx="3714744" cy="2781092"/>
          </a:xfrm>
        </p:spPr>
      </p:pic>
      <p:pic>
        <p:nvPicPr>
          <p:cNvPr id="5" name="Picture 4" descr="fbm2^13.jpg"/>
          <p:cNvPicPr>
            <a:picLocks noChangeAspect="1"/>
          </p:cNvPicPr>
          <p:nvPr/>
        </p:nvPicPr>
        <p:blipFill>
          <a:blip r:embed="rId3"/>
          <a:stretch>
            <a:fillRect/>
          </a:stretch>
        </p:blipFill>
        <p:spPr>
          <a:xfrm>
            <a:off x="3857620" y="1500174"/>
            <a:ext cx="3714776" cy="2781116"/>
          </a:xfrm>
          <a:prstGeom prst="rect">
            <a:avLst/>
          </a:prstGeom>
        </p:spPr>
      </p:pic>
      <p:pic>
        <p:nvPicPr>
          <p:cNvPr id="6" name="Picture 5" descr="fbm2^14.jpg"/>
          <p:cNvPicPr>
            <a:picLocks noChangeAspect="1"/>
          </p:cNvPicPr>
          <p:nvPr/>
        </p:nvPicPr>
        <p:blipFill>
          <a:blip r:embed="rId4"/>
          <a:stretch>
            <a:fillRect/>
          </a:stretch>
        </p:blipFill>
        <p:spPr>
          <a:xfrm>
            <a:off x="428596" y="4000494"/>
            <a:ext cx="3816812" cy="2857506"/>
          </a:xfrm>
          <a:prstGeom prst="rect">
            <a:avLst/>
          </a:prstGeom>
        </p:spPr>
      </p:pic>
      <p:pic>
        <p:nvPicPr>
          <p:cNvPr id="7" name="Picture 6" descr="fbm2^15.jpg"/>
          <p:cNvPicPr>
            <a:picLocks noChangeAspect="1"/>
          </p:cNvPicPr>
          <p:nvPr/>
        </p:nvPicPr>
        <p:blipFill>
          <a:blip r:embed="rId5"/>
          <a:stretch>
            <a:fillRect/>
          </a:stretch>
        </p:blipFill>
        <p:spPr>
          <a:xfrm>
            <a:off x="3786182" y="4055505"/>
            <a:ext cx="3743333" cy="280249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Подсчет показателя Херста акций компаний </a:t>
            </a:r>
            <a:r>
              <a:rPr lang="en-US" dirty="0"/>
              <a:t>Dow Jones</a:t>
            </a:r>
            <a:endParaRPr lang="ru-RU" dirty="0"/>
          </a:p>
        </p:txBody>
      </p:sp>
      <p:pic>
        <p:nvPicPr>
          <p:cNvPr id="4" name="Content Placeholder 3" descr="aa.jpg"/>
          <p:cNvPicPr>
            <a:picLocks noGrp="1" noChangeAspect="1"/>
          </p:cNvPicPr>
          <p:nvPr>
            <p:ph idx="1"/>
          </p:nvPr>
        </p:nvPicPr>
        <p:blipFill>
          <a:blip r:embed="rId2"/>
          <a:stretch>
            <a:fillRect/>
          </a:stretch>
        </p:blipFill>
        <p:spPr>
          <a:xfrm>
            <a:off x="214282" y="1785926"/>
            <a:ext cx="4144081" cy="3543312"/>
          </a:xfrm>
        </p:spPr>
      </p:pic>
      <p:pic>
        <p:nvPicPr>
          <p:cNvPr id="6" name="Picture 5" descr="mcd1.jpg"/>
          <p:cNvPicPr>
            <a:picLocks noChangeAspect="1"/>
          </p:cNvPicPr>
          <p:nvPr/>
        </p:nvPicPr>
        <p:blipFill>
          <a:blip r:embed="rId3"/>
          <a:stretch>
            <a:fillRect/>
          </a:stretch>
        </p:blipFill>
        <p:spPr>
          <a:xfrm>
            <a:off x="4357686" y="1785926"/>
            <a:ext cx="4071966" cy="35527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Результаты вычислений для всех 30 компаний-составляющих индекса </a:t>
            </a:r>
            <a:r>
              <a:rPr lang="en-US" dirty="0"/>
              <a:t>Dow Jones</a:t>
            </a:r>
            <a:endParaRPr lang="ru-RU" dirty="0"/>
          </a:p>
        </p:txBody>
      </p:sp>
      <p:graphicFrame>
        <p:nvGraphicFramePr>
          <p:cNvPr id="5" name="Content Placeholder 4"/>
          <p:cNvGraphicFramePr>
            <a:graphicFrameLocks noGrp="1"/>
          </p:cNvGraphicFramePr>
          <p:nvPr>
            <p:ph idx="1"/>
          </p:nvPr>
        </p:nvGraphicFramePr>
        <p:xfrm>
          <a:off x="457200" y="1600200"/>
          <a:ext cx="8258204" cy="4875576"/>
        </p:xfrm>
        <a:graphic>
          <a:graphicData uri="http://schemas.openxmlformats.org/drawingml/2006/table">
            <a:tbl>
              <a:tblPr firstRow="1" bandRow="1">
                <a:tableStyleId>{5C22544A-7EE6-4342-B048-85BDC9FD1C3A}</a:tableStyleId>
              </a:tblPr>
              <a:tblGrid>
                <a:gridCol w="2064551"/>
                <a:gridCol w="2064551"/>
                <a:gridCol w="2064551"/>
                <a:gridCol w="2064551"/>
              </a:tblGrid>
              <a:tr h="190347">
                <a:tc>
                  <a:txBody>
                    <a:bodyPr/>
                    <a:lstStyle/>
                    <a:p>
                      <a:pPr>
                        <a:spcAft>
                          <a:spcPts val="0"/>
                        </a:spcAft>
                      </a:pPr>
                      <a:r>
                        <a:rPr lang="ru-RU" sz="1100" dirty="0">
                          <a:latin typeface="Calibri"/>
                          <a:ea typeface="Calibri"/>
                          <a:cs typeface="Times New Roman"/>
                        </a:rPr>
                        <a:t>Symbol</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Name</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Herst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Data Length</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AA</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Alcoa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11669</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AXP</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American Express Company Common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8365</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BA</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Boeing Company (The) Common Sto</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0,51</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dirty="0">
                          <a:latin typeface="Calibri"/>
                          <a:ea typeface="Calibri"/>
                          <a:cs typeface="Times New Roman"/>
                        </a:rPr>
                        <a:t>BAC</a:t>
                      </a:r>
                      <a:endParaRPr lang="ru-RU" sz="1200" dirty="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Bank of America Corporation Com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0,488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6039</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CAT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Caterpillar,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0,473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CSCO</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Cisco Systems, Inc.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0,504</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5072</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CVX</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Chevron Corporation Common Stoc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0,426</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DD</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E.I. du Pont de Nemours and Com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0,479</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12170</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DIS</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Walt Disney Company (The) Commo</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12171</a:t>
                      </a:r>
                      <a:endParaRPr lang="ru-RU" sz="1200" dirty="0">
                        <a:latin typeface="Times New Roman"/>
                        <a:ea typeface="Times New Roman"/>
                        <a:cs typeface="Times New Roman"/>
                      </a:endParaRPr>
                    </a:p>
                  </a:txBody>
                  <a:tcPr marL="68580" marR="68580" marT="0" marB="0"/>
                </a:tc>
              </a:tr>
              <a:tr h="190347">
                <a:tc>
                  <a:txBody>
                    <a:bodyPr/>
                    <a:lstStyle/>
                    <a:p>
                      <a:pPr>
                        <a:spcAft>
                          <a:spcPts val="0"/>
                        </a:spcAft>
                      </a:pPr>
                      <a:r>
                        <a:rPr lang="ru-RU" sz="1100" dirty="0">
                          <a:latin typeface="Calibri"/>
                          <a:ea typeface="Calibri"/>
                          <a:cs typeface="Times New Roman"/>
                        </a:rPr>
                        <a:t>GE</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General Electric Company Common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0,466</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HD</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Home Depot, Inc. (The) Common S</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0,468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6486</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HPQ</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Hewlett-Packard Company Common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0,462</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IBM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International Business Machines</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INTC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Intel Corporation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0,494</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6011</a:t>
                      </a:r>
                      <a:endParaRPr lang="ru-RU" sz="1200" dirty="0">
                        <a:latin typeface="Times New Roman"/>
                        <a:ea typeface="Times New Roman"/>
                        <a:cs typeface="Times New Roman"/>
                      </a:endParaRPr>
                    </a:p>
                  </a:txBody>
                  <a:tcPr marL="68580" marR="68580" marT="0" marB="0"/>
                </a:tc>
              </a:tr>
              <a:tr h="190347">
                <a:tc>
                  <a:txBody>
                    <a:bodyPr/>
                    <a:lstStyle/>
                    <a:p>
                      <a:pPr>
                        <a:spcAft>
                          <a:spcPts val="0"/>
                        </a:spcAft>
                      </a:pPr>
                      <a:r>
                        <a:rPr lang="ru-RU" sz="1100" dirty="0">
                          <a:latin typeface="Calibri"/>
                          <a:ea typeface="Calibri"/>
                          <a:cs typeface="Times New Roman"/>
                        </a:rPr>
                        <a:t>JNJ</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Johnson &amp; Johnson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0,448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JPM</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JP Morgan Chase &amp; Co. Common St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0,472</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6647</a:t>
                      </a:r>
                      <a:endParaRPr lang="ru-RU" sz="1200">
                        <a:latin typeface="Times New Roman"/>
                        <a:ea typeface="Times New Roman"/>
                        <a:cs typeface="Times New Roman"/>
                      </a:endParaRPr>
                    </a:p>
                  </a:txBody>
                  <a:tcPr marL="68580" marR="68580" marT="0" marB="0"/>
                </a:tc>
              </a:tr>
              <a:tr h="190347">
                <a:tc>
                  <a:txBody>
                    <a:bodyPr/>
                    <a:lstStyle/>
                    <a:p>
                      <a:pPr>
                        <a:spcAft>
                          <a:spcPts val="0"/>
                        </a:spcAft>
                      </a:pPr>
                      <a:r>
                        <a:rPr lang="ru-RU" sz="1100">
                          <a:latin typeface="Calibri"/>
                          <a:ea typeface="Calibri"/>
                          <a:cs typeface="Times New Roman"/>
                        </a:rPr>
                        <a:t>KFT</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Kraft Foods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0,448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2235</a:t>
                      </a:r>
                      <a:endParaRPr lang="ru-RU"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dirty="0"/>
          </a:p>
        </p:txBody>
      </p:sp>
      <p:graphicFrame>
        <p:nvGraphicFramePr>
          <p:cNvPr id="4" name="Content Placeholder 3"/>
          <p:cNvGraphicFramePr>
            <a:graphicFrameLocks noGrp="1"/>
          </p:cNvGraphicFramePr>
          <p:nvPr>
            <p:ph idx="1"/>
          </p:nvPr>
        </p:nvGraphicFramePr>
        <p:xfrm>
          <a:off x="457200" y="1600200"/>
          <a:ext cx="8229600" cy="5191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spcAft>
                          <a:spcPts val="0"/>
                        </a:spcAft>
                      </a:pPr>
                      <a:r>
                        <a:rPr lang="ru-RU" sz="1100" dirty="0">
                          <a:latin typeface="Calibri"/>
                          <a:ea typeface="Calibri"/>
                          <a:cs typeface="Times New Roman"/>
                        </a:rPr>
                        <a:t>KFT</a:t>
                      </a:r>
                      <a:endParaRPr lang="ru-RU" sz="1200" dirty="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Kraft Foods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0,448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2235</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KO</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Coca-Cola Company (The) Common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0,473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12171</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MCD</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McDonald's Corporation Common S</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MMM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3M Company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0,447</a:t>
                      </a:r>
                      <a:endParaRPr lang="ru-RU" sz="1200" dirty="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MRK</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Merck &amp; Company, Inc. Common St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0,472</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MSFT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Microsoft Corporation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0,472</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6092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PFE</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Pfizer, Inc. Common Stock</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0,454</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7152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PG</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Procter &amp; Gamble Company (The)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0,45</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AT&amp;T Inc.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0,423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6508</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TRV</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The Travelers Companies, Inc. C</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0,427</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6005</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UTX</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United Technologies Corporation</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0,466</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10184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VZ</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Verizon Communications Inc. Com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0,43</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6674</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WMT</a:t>
                      </a:r>
                      <a:endParaRPr lang="ru-RU" sz="1200">
                        <a:latin typeface="Times New Roman"/>
                        <a:ea typeface="Times New Roman"/>
                        <a:cs typeface="Times New Roman"/>
                      </a:endParaRPr>
                    </a:p>
                  </a:txBody>
                  <a:tcPr marL="68580" marR="68580" marT="0" marB="0"/>
                </a:tc>
                <a:tc>
                  <a:txBody>
                    <a:bodyPr/>
                    <a:lstStyle/>
                    <a:p>
                      <a:pPr>
                        <a:spcAft>
                          <a:spcPts val="0"/>
                        </a:spcAft>
                      </a:pPr>
                      <a:r>
                        <a:rPr lang="en-US" sz="1100">
                          <a:latin typeface="Calibri"/>
                          <a:ea typeface="Calibri"/>
                          <a:cs typeface="Times New Roman"/>
                        </a:rPr>
                        <a:t>Wal-Mart Stores, Inc. Common St</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0,378</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9512</a:t>
                      </a:r>
                      <a:endParaRPr lang="ru-RU" sz="1200">
                        <a:latin typeface="Times New Roman"/>
                        <a:ea typeface="Times New Roman"/>
                        <a:cs typeface="Times New Roman"/>
                      </a:endParaRPr>
                    </a:p>
                  </a:txBody>
                  <a:tcPr marL="68580" marR="68580" marT="0" marB="0"/>
                </a:tc>
              </a:tr>
              <a:tr h="370840">
                <a:tc>
                  <a:txBody>
                    <a:bodyPr/>
                    <a:lstStyle/>
                    <a:p>
                      <a:pPr>
                        <a:spcAft>
                          <a:spcPts val="0"/>
                        </a:spcAft>
                      </a:pPr>
                      <a:r>
                        <a:rPr lang="ru-RU" sz="1100">
                          <a:latin typeface="Calibri"/>
                          <a:ea typeface="Calibri"/>
                          <a:cs typeface="Times New Roman"/>
                        </a:rPr>
                        <a:t>XOM</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Exxon Mobil Corporation Common </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a:latin typeface="Calibri"/>
                          <a:ea typeface="Calibri"/>
                          <a:cs typeface="Times New Roman"/>
                        </a:rPr>
                        <a:t>0,4</a:t>
                      </a:r>
                      <a:endParaRPr lang="ru-RU" sz="1200">
                        <a:latin typeface="Times New Roman"/>
                        <a:ea typeface="Times New Roman"/>
                        <a:cs typeface="Times New Roman"/>
                      </a:endParaRPr>
                    </a:p>
                  </a:txBody>
                  <a:tcPr marL="68580" marR="68580" marT="0" marB="0"/>
                </a:tc>
                <a:tc>
                  <a:txBody>
                    <a:bodyPr/>
                    <a:lstStyle/>
                    <a:p>
                      <a:pPr>
                        <a:spcAft>
                          <a:spcPts val="0"/>
                        </a:spcAft>
                      </a:pPr>
                      <a:r>
                        <a:rPr lang="ru-RU" sz="1100" dirty="0">
                          <a:latin typeface="Calibri"/>
                          <a:ea typeface="Calibri"/>
                          <a:cs typeface="Times New Roman"/>
                        </a:rPr>
                        <a:t>10184</a:t>
                      </a:r>
                      <a:endParaRPr lang="ru-RU"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US" dirty="0"/>
              <a:t>DMA</a:t>
            </a:r>
            <a:endParaRPr lang="ru-RU" dirty="0"/>
          </a:p>
        </p:txBody>
      </p:sp>
      <p:sp>
        <p:nvSpPr>
          <p:cNvPr id="3" name="Content Placeholder 2"/>
          <p:cNvSpPr>
            <a:spLocks noGrp="1"/>
          </p:cNvSpPr>
          <p:nvPr>
            <p:ph idx="1"/>
          </p:nvPr>
        </p:nvSpPr>
        <p:spPr/>
        <p:txBody>
          <a:bodyPr>
            <a:normAutofit fontScale="40000" lnSpcReduction="20000"/>
          </a:bodyPr>
          <a:lstStyle/>
          <a:p>
            <a:r>
              <a:rPr lang="ru-RU" dirty="0"/>
              <a:t>Шаг 1. На первом шаге метод определят тренды в данных используя скользящее среднее. Простое скользящее среднее придает одинаковые веса каждому значению ряда в окне размера </a:t>
            </a:r>
            <a:r>
              <a:rPr lang="en-US" dirty="0"/>
              <a:t>n</a:t>
            </a:r>
            <a:r>
              <a:rPr lang="ru-RU" dirty="0"/>
              <a:t>. Позиция, к которой приписывается среднее всех взвешенных данных, определяет относительный вклад «прошлых» и «будущих» отсчетов. Здесь будет рассматриваться отстающее скользящее среднее.</a:t>
            </a:r>
          </a:p>
          <a:p>
            <a:r>
              <a:rPr lang="ru-RU" dirty="0" smtClean="0"/>
              <a:t>Для </a:t>
            </a:r>
            <a:r>
              <a:rPr lang="ru-RU" dirty="0"/>
              <a:t>окна размера </a:t>
            </a:r>
            <a:r>
              <a:rPr lang="en-US" dirty="0"/>
              <a:t>n </a:t>
            </a:r>
            <a:r>
              <a:rPr lang="ru-RU" dirty="0"/>
              <a:t>простое отстающее скользящее среднее определяется </a:t>
            </a:r>
            <a:r>
              <a:rPr lang="ru-RU" dirty="0" smtClean="0"/>
              <a:t>как</a:t>
            </a:r>
          </a:p>
          <a:p>
            <a:endParaRPr lang="ru-RU" dirty="0" smtClean="0"/>
          </a:p>
          <a:p>
            <a:endParaRPr lang="ru-RU" dirty="0"/>
          </a:p>
          <a:p>
            <a:r>
              <a:rPr lang="ru-RU" dirty="0"/>
              <a:t>где </a:t>
            </a:r>
            <a:r>
              <a:rPr lang="en-US" dirty="0"/>
              <a:t>y</a:t>
            </a:r>
            <a:r>
              <a:rPr lang="ru-RU" dirty="0"/>
              <a:t>(</a:t>
            </a:r>
            <a:r>
              <a:rPr lang="en-US" dirty="0" err="1"/>
              <a:t>i</a:t>
            </a:r>
            <a:r>
              <a:rPr lang="ru-RU" dirty="0"/>
              <a:t>) – это интегрированный сигнал, определяемый как </a:t>
            </a:r>
            <a:r>
              <a:rPr lang="en-US" dirty="0"/>
              <a:t>y</a:t>
            </a:r>
            <a:r>
              <a:rPr lang="ru-RU" dirty="0"/>
              <a:t>(</a:t>
            </a:r>
            <a:r>
              <a:rPr lang="en-US" dirty="0" err="1"/>
              <a:t>i</a:t>
            </a:r>
            <a:r>
              <a:rPr lang="ru-RU" dirty="0"/>
              <a:t>)= </a:t>
            </a:r>
          </a:p>
          <a:p>
            <a:r>
              <a:rPr lang="en-US" dirty="0"/>
              <a:t>u</a:t>
            </a:r>
            <a:r>
              <a:rPr lang="ru-RU" dirty="0"/>
              <a:t>(</a:t>
            </a:r>
            <a:r>
              <a:rPr lang="en-US" dirty="0"/>
              <a:t>j</a:t>
            </a:r>
            <a:r>
              <a:rPr lang="ru-RU" dirty="0"/>
              <a:t>)-исходные данные.</a:t>
            </a:r>
          </a:p>
          <a:p>
            <a:r>
              <a:rPr lang="ru-RU" dirty="0"/>
              <a:t> </a:t>
            </a:r>
          </a:p>
          <a:p>
            <a:r>
              <a:rPr lang="ru-RU" dirty="0"/>
              <a:t>Шаг 2. Когда получено скользящее среднее </a:t>
            </a:r>
            <a:r>
              <a:rPr lang="ru-RU" dirty="0" smtClean="0"/>
              <a:t>            , </a:t>
            </a:r>
            <a:r>
              <a:rPr lang="ru-RU" dirty="0"/>
              <a:t>следующим шагом мы «детрендруем» сигнал, вычитая тренд   из  </a:t>
            </a:r>
            <a:r>
              <a:rPr lang="ru-RU" dirty="0" smtClean="0"/>
              <a:t>:</a:t>
            </a:r>
          </a:p>
          <a:p>
            <a:endParaRPr lang="ru-RU" dirty="0"/>
          </a:p>
          <a:p>
            <a:r>
              <a:rPr lang="ru-RU" dirty="0"/>
              <a:t>Для запаздывающего скользящего среднего считаются флуктуации для окна размера </a:t>
            </a:r>
            <a:r>
              <a:rPr lang="en-US" dirty="0"/>
              <a:t>n </a:t>
            </a:r>
            <a:r>
              <a:rPr lang="ru-RU" dirty="0" smtClean="0"/>
              <a:t>как</a:t>
            </a:r>
          </a:p>
          <a:p>
            <a:endParaRPr lang="ru-RU" dirty="0"/>
          </a:p>
          <a:p>
            <a:endParaRPr lang="ru-RU" dirty="0"/>
          </a:p>
          <a:p>
            <a:r>
              <a:rPr lang="en-US" i="1" dirty="0"/>
              <a:t> </a:t>
            </a:r>
            <a:endParaRPr lang="ru-RU" dirty="0"/>
          </a:p>
          <a:p>
            <a:r>
              <a:rPr lang="ru-RU" dirty="0"/>
              <a:t>Шаг 3. Повторяя расчет для разных </a:t>
            </a:r>
            <a:r>
              <a:rPr lang="en-US" dirty="0"/>
              <a:t>n </a:t>
            </a:r>
            <a:r>
              <a:rPr lang="ru-RU" dirty="0"/>
              <a:t>получим флуктуационную функцию </a:t>
            </a:r>
            <a:r>
              <a:rPr lang="en-US" dirty="0"/>
              <a:t>F</a:t>
            </a:r>
            <a:r>
              <a:rPr lang="ru-RU" dirty="0"/>
              <a:t>(</a:t>
            </a:r>
            <a:r>
              <a:rPr lang="en-US" dirty="0"/>
              <a:t>n</a:t>
            </a:r>
            <a:r>
              <a:rPr lang="ru-RU" dirty="0"/>
              <a:t>). Степенное отношение между </a:t>
            </a:r>
            <a:r>
              <a:rPr lang="en-US" dirty="0"/>
              <a:t>F</a:t>
            </a:r>
            <a:r>
              <a:rPr lang="ru-RU" dirty="0"/>
              <a:t>(</a:t>
            </a:r>
            <a:r>
              <a:rPr lang="en-US" dirty="0"/>
              <a:t>n</a:t>
            </a:r>
            <a:r>
              <a:rPr lang="ru-RU" dirty="0"/>
              <a:t>) и размером </a:t>
            </a:r>
            <a:r>
              <a:rPr lang="en-US" dirty="0"/>
              <a:t>n </a:t>
            </a:r>
            <a:r>
              <a:rPr lang="ru-RU" dirty="0"/>
              <a:t>указывает на автомодельное поведение.</a:t>
            </a:r>
          </a:p>
          <a:p>
            <a:r>
              <a:rPr lang="en-US" dirty="0"/>
              <a:t> </a:t>
            </a:r>
            <a:endParaRPr lang="ru-RU" dirty="0"/>
          </a:p>
          <a:p>
            <a:r>
              <a:rPr lang="ru-RU" dirty="0"/>
              <a:t/>
            </a:r>
            <a:br>
              <a:rPr lang="ru-RU" dirty="0"/>
            </a:br>
            <a:r>
              <a:rPr lang="ru-RU" dirty="0"/>
              <a:t>Цель – получить такую зависимость, поскольку показатель степени α и есть искомый показатель Херста.</a:t>
            </a:r>
          </a:p>
          <a:p>
            <a:endParaRPr lang="ru-RU" dirty="0"/>
          </a:p>
        </p:txBody>
      </p:sp>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1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57224" y="2428868"/>
            <a:ext cx="1419225" cy="514350"/>
          </a:xfrm>
          <a:prstGeom prst="rect">
            <a:avLst/>
          </a:prstGeom>
          <a:noFill/>
        </p:spPr>
      </p:pic>
      <p:sp>
        <p:nvSpPr>
          <p:cNvPr id="8195"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1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19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57818" y="2714620"/>
            <a:ext cx="857250" cy="542925"/>
          </a:xfrm>
          <a:prstGeom prst="rect">
            <a:avLst/>
          </a:prstGeom>
          <a:noFill/>
        </p:spPr>
      </p:pic>
      <p:sp>
        <p:nvSpPr>
          <p:cNvPr id="8198" name="Rectangle 6"/>
          <p:cNvSpPr>
            <a:spLocks noChangeArrowheads="1"/>
          </p:cNvSpPr>
          <p:nvPr/>
        </p:nvSpPr>
        <p:spPr bwMode="auto">
          <a:xfrm>
            <a:off x="0" y="1000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19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3108" y="3786190"/>
            <a:ext cx="1352550" cy="180975"/>
          </a:xfrm>
          <a:prstGeom prst="rect">
            <a:avLst/>
          </a:prstGeom>
          <a:noFill/>
        </p:spPr>
      </p:pic>
      <p:sp>
        <p:nvSpPr>
          <p:cNvPr id="8201" name="Rectangle 9"/>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202"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071934" y="3500438"/>
            <a:ext cx="333375" cy="180975"/>
          </a:xfrm>
          <a:prstGeom prst="rect">
            <a:avLst/>
          </a:prstGeom>
          <a:noFill/>
        </p:spPr>
      </p:pic>
      <p:sp>
        <p:nvSpPr>
          <p:cNvPr id="8204" name="Rectangle 12"/>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pitchFamily="34" charset="0"/>
                <a:ea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p:txBody>
      </p:sp>
      <p:sp>
        <p:nvSpPr>
          <p:cNvPr id="82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205"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857224" y="4214818"/>
            <a:ext cx="2028825" cy="714375"/>
          </a:xfrm>
          <a:prstGeom prst="rect">
            <a:avLst/>
          </a:prstGeom>
          <a:noFill/>
        </p:spPr>
      </p:pic>
      <p:sp>
        <p:nvSpPr>
          <p:cNvPr id="8207" name="Rectangle 15"/>
          <p:cNvSpPr>
            <a:spLocks noChangeArrowheads="1"/>
          </p:cNvSpPr>
          <p:nvPr/>
        </p:nvSpPr>
        <p:spPr bwMode="auto">
          <a:xfrm>
            <a:off x="0" y="1171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0" name="Rectangle 18"/>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3" name="Rectangle 21"/>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6" name="Rectangle 24"/>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18"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9" name="Rectangle 27"/>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2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220" name="Picture 2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928662" y="5286388"/>
            <a:ext cx="600075" cy="180975"/>
          </a:xfrm>
          <a:prstGeom prst="rect">
            <a:avLst/>
          </a:prstGeom>
          <a:noFill/>
        </p:spPr>
      </p:pic>
      <p:sp>
        <p:nvSpPr>
          <p:cNvPr id="8222" name="Rectangle 30"/>
          <p:cNvSpPr>
            <a:spLocks noChangeArrowheads="1"/>
          </p:cNvSpPr>
          <p:nvPr/>
        </p:nvSpPr>
        <p:spPr bwMode="auto">
          <a:xfrm>
            <a:off x="0" y="121442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933</Words>
  <Application>Microsoft Office PowerPoint</Application>
  <PresentationFormat>On-screen Show (4:3)</PresentationFormat>
  <Paragraphs>313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«Определение показателя Херста акций компаний-составляющих индекса Dow Jones›› </vt:lpstr>
      <vt:lpstr>Показатель Херста</vt:lpstr>
      <vt:lpstr>Метод скалирования временного ряда</vt:lpstr>
      <vt:lpstr>Проверка на искусственных данных</vt:lpstr>
      <vt:lpstr>Ошибка алгоритма при различных изначальных значениях H</vt:lpstr>
      <vt:lpstr>Подсчет показателя Херста акций компаний Dow Jones</vt:lpstr>
      <vt:lpstr>Результаты вычислений для всех 30 компаний-составляющих индекса Dow Jones</vt:lpstr>
      <vt:lpstr>Slide 8</vt:lpstr>
      <vt:lpstr>DMA</vt:lpstr>
      <vt:lpstr>Проверка на искусственных данных</vt:lpstr>
      <vt:lpstr>Подсчет показателя Херста акций компаний Dow Jones</vt:lpstr>
      <vt:lpstr>Результаты вычислений для всех 30 компаний-составляющих индекса Dow Jones</vt:lpstr>
      <vt:lpstr>Slide 13</vt:lpstr>
      <vt:lpstr>Выводы</vt:lpstr>
    </vt:vector>
  </TitlesOfParts>
  <Company>SPbSU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«Определение показателя Херста акций компаний-составляющих индекса Dow Jones›› </dc:title>
  <dc:creator>Austin Powers</dc:creator>
  <cp:lastModifiedBy>Austin Powers</cp:lastModifiedBy>
  <cp:revision>4</cp:revision>
  <dcterms:created xsi:type="dcterms:W3CDTF">2010-05-28T08:00:46Z</dcterms:created>
  <dcterms:modified xsi:type="dcterms:W3CDTF">2010-05-28T08:33:55Z</dcterms:modified>
</cp:coreProperties>
</file>